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6" r:id="rId2"/>
    <p:sldId id="267" r:id="rId3"/>
    <p:sldId id="269" r:id="rId4"/>
    <p:sldId id="268" r:id="rId5"/>
    <p:sldId id="270" r:id="rId6"/>
    <p:sldId id="256" r:id="rId7"/>
    <p:sldId id="264" r:id="rId8"/>
    <p:sldId id="260" r:id="rId9"/>
    <p:sldId id="259" r:id="rId10"/>
    <p:sldId id="258" r:id="rId11"/>
    <p:sldId id="257" r:id="rId12"/>
    <p:sldId id="261" r:id="rId13"/>
    <p:sldId id="262" r:id="rId14"/>
    <p:sldId id="263" r:id="rId15"/>
    <p:sldId id="265" r:id="rId16"/>
    <p:sldId id="271" r:id="rId17"/>
    <p:sldId id="272" r:id="rId18"/>
  </p:sldIdLst>
  <p:sldSz cx="9144000" cy="6858000" type="screen4x3"/>
  <p:notesSz cx="6858000" cy="9144000"/>
  <p:defaultTextStyle>
    <a:defPPr>
      <a:defRPr lang="it-IT"/>
    </a:defPPr>
    <a:lvl1pPr algn="l" rtl="0" fontAlgn="base">
      <a:spcBef>
        <a:spcPct val="0"/>
      </a:spcBef>
      <a:spcAft>
        <a:spcPct val="0"/>
      </a:spcAft>
      <a:defRPr sz="1200" kern="1200">
        <a:solidFill>
          <a:schemeClr val="tx1"/>
        </a:solidFill>
        <a:latin typeface="Angsana New" pitchFamily="18" charset="-34"/>
        <a:ea typeface="+mn-ea"/>
        <a:cs typeface="Arial" charset="0"/>
      </a:defRPr>
    </a:lvl1pPr>
    <a:lvl2pPr marL="457200" algn="l" rtl="0" fontAlgn="base">
      <a:spcBef>
        <a:spcPct val="0"/>
      </a:spcBef>
      <a:spcAft>
        <a:spcPct val="0"/>
      </a:spcAft>
      <a:defRPr sz="1200" kern="1200">
        <a:solidFill>
          <a:schemeClr val="tx1"/>
        </a:solidFill>
        <a:latin typeface="Angsana New" pitchFamily="18" charset="-34"/>
        <a:ea typeface="+mn-ea"/>
        <a:cs typeface="Arial" charset="0"/>
      </a:defRPr>
    </a:lvl2pPr>
    <a:lvl3pPr marL="914400" algn="l" rtl="0" fontAlgn="base">
      <a:spcBef>
        <a:spcPct val="0"/>
      </a:spcBef>
      <a:spcAft>
        <a:spcPct val="0"/>
      </a:spcAft>
      <a:defRPr sz="1200" kern="1200">
        <a:solidFill>
          <a:schemeClr val="tx1"/>
        </a:solidFill>
        <a:latin typeface="Angsana New" pitchFamily="18" charset="-34"/>
        <a:ea typeface="+mn-ea"/>
        <a:cs typeface="Arial" charset="0"/>
      </a:defRPr>
    </a:lvl3pPr>
    <a:lvl4pPr marL="1371600" algn="l" rtl="0" fontAlgn="base">
      <a:spcBef>
        <a:spcPct val="0"/>
      </a:spcBef>
      <a:spcAft>
        <a:spcPct val="0"/>
      </a:spcAft>
      <a:defRPr sz="1200" kern="1200">
        <a:solidFill>
          <a:schemeClr val="tx1"/>
        </a:solidFill>
        <a:latin typeface="Angsana New" pitchFamily="18" charset="-34"/>
        <a:ea typeface="+mn-ea"/>
        <a:cs typeface="Arial" charset="0"/>
      </a:defRPr>
    </a:lvl4pPr>
    <a:lvl5pPr marL="1828800" algn="l" rtl="0" fontAlgn="base">
      <a:spcBef>
        <a:spcPct val="0"/>
      </a:spcBef>
      <a:spcAft>
        <a:spcPct val="0"/>
      </a:spcAft>
      <a:defRPr sz="1200" kern="1200">
        <a:solidFill>
          <a:schemeClr val="tx1"/>
        </a:solidFill>
        <a:latin typeface="Angsana New" pitchFamily="18" charset="-34"/>
        <a:ea typeface="+mn-ea"/>
        <a:cs typeface="Arial" charset="0"/>
      </a:defRPr>
    </a:lvl5pPr>
    <a:lvl6pPr marL="2286000" algn="l" defTabSz="914400" rtl="0" eaLnBrk="1" latinLnBrk="0" hangingPunct="1">
      <a:defRPr sz="1200" kern="1200">
        <a:solidFill>
          <a:schemeClr val="tx1"/>
        </a:solidFill>
        <a:latin typeface="Angsana New" pitchFamily="18" charset="-34"/>
        <a:ea typeface="+mn-ea"/>
        <a:cs typeface="Arial" charset="0"/>
      </a:defRPr>
    </a:lvl6pPr>
    <a:lvl7pPr marL="2743200" algn="l" defTabSz="914400" rtl="0" eaLnBrk="1" latinLnBrk="0" hangingPunct="1">
      <a:defRPr sz="1200" kern="1200">
        <a:solidFill>
          <a:schemeClr val="tx1"/>
        </a:solidFill>
        <a:latin typeface="Angsana New" pitchFamily="18" charset="-34"/>
        <a:ea typeface="+mn-ea"/>
        <a:cs typeface="Arial" charset="0"/>
      </a:defRPr>
    </a:lvl7pPr>
    <a:lvl8pPr marL="3200400" algn="l" defTabSz="914400" rtl="0" eaLnBrk="1" latinLnBrk="0" hangingPunct="1">
      <a:defRPr sz="1200" kern="1200">
        <a:solidFill>
          <a:schemeClr val="tx1"/>
        </a:solidFill>
        <a:latin typeface="Angsana New" pitchFamily="18" charset="-34"/>
        <a:ea typeface="+mn-ea"/>
        <a:cs typeface="Arial" charset="0"/>
      </a:defRPr>
    </a:lvl8pPr>
    <a:lvl9pPr marL="3657600" algn="l" defTabSz="914400" rtl="0" eaLnBrk="1" latinLnBrk="0" hangingPunct="1">
      <a:defRPr sz="1200" kern="1200">
        <a:solidFill>
          <a:schemeClr val="tx1"/>
        </a:solidFill>
        <a:latin typeface="Angsana New" pitchFamily="18" charset="-34"/>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5" d="100"/>
          <a:sy n="115" d="100"/>
        </p:scale>
        <p:origin x="-152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804E87-10FD-419A-95CE-F8301808836C}" type="datetimeFigureOut">
              <a:rPr lang="it-IT" smtClean="0"/>
              <a:pPr/>
              <a:t>02/03/2014</a:t>
            </a:fld>
            <a:endParaRPr lang="it-IT"/>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it-IT"/>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3F070C-DF3E-4F37-90D5-E58525B85185}" type="slidenum">
              <a:rPr lang="it-IT" smtClean="0"/>
              <a:pPr/>
              <a:t>‹#›</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it-IT" dirty="0"/>
          </a:p>
        </p:txBody>
      </p:sp>
      <p:sp>
        <p:nvSpPr>
          <p:cNvPr id="4" name="Номер слайда 3"/>
          <p:cNvSpPr>
            <a:spLocks noGrp="1"/>
          </p:cNvSpPr>
          <p:nvPr>
            <p:ph type="sldNum" sz="quarter" idx="10"/>
          </p:nvPr>
        </p:nvSpPr>
        <p:spPr/>
        <p:txBody>
          <a:bodyPr/>
          <a:lstStyle/>
          <a:p>
            <a:fld id="{F43F070C-DF3E-4F37-90D5-E58525B85185}" type="slidenum">
              <a:rPr lang="it-IT" smtClean="0"/>
              <a:pPr/>
              <a:t>15</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Прямоугольник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1" name="Скругленный прямоугольник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2" name="Скругленный прямоугольник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Прямоугольник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Прямоугольник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Прямоугольник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6" name="Прямоугольник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7" name="Дата 27"/>
          <p:cNvSpPr>
            <a:spLocks noGrp="1"/>
          </p:cNvSpPr>
          <p:nvPr>
            <p:ph type="dt" sz="half" idx="10"/>
          </p:nvPr>
        </p:nvSpPr>
        <p:spPr>
          <a:xfrm>
            <a:off x="6705600" y="4206875"/>
            <a:ext cx="960438" cy="457200"/>
          </a:xfrm>
        </p:spPr>
        <p:txBody>
          <a:bodyPr/>
          <a:lstStyle>
            <a:lvl1pPr>
              <a:defRPr/>
            </a:lvl1pPr>
          </a:lstStyle>
          <a:p>
            <a:pPr>
              <a:defRPr/>
            </a:pPr>
            <a:endParaRPr lang="it-IT"/>
          </a:p>
        </p:txBody>
      </p:sp>
      <p:sp>
        <p:nvSpPr>
          <p:cNvPr id="18" name="Нижний колонтитул 16"/>
          <p:cNvSpPr>
            <a:spLocks noGrp="1"/>
          </p:cNvSpPr>
          <p:nvPr>
            <p:ph type="ftr" sz="quarter" idx="11"/>
          </p:nvPr>
        </p:nvSpPr>
        <p:spPr>
          <a:xfrm>
            <a:off x="5410200" y="4205288"/>
            <a:ext cx="1295400" cy="457200"/>
          </a:xfrm>
        </p:spPr>
        <p:txBody>
          <a:bodyPr/>
          <a:lstStyle>
            <a:lvl1pPr>
              <a:defRPr/>
            </a:lvl1pPr>
          </a:lstStyle>
          <a:p>
            <a:pPr>
              <a:defRPr/>
            </a:pPr>
            <a:endParaRPr lang="it-IT"/>
          </a:p>
        </p:txBody>
      </p:sp>
      <p:sp>
        <p:nvSpPr>
          <p:cNvPr id="19" name="Номер слайда 28"/>
          <p:cNvSpPr>
            <a:spLocks noGrp="1"/>
          </p:cNvSpPr>
          <p:nvPr>
            <p:ph type="sldNum" sz="quarter" idx="12"/>
          </p:nvPr>
        </p:nvSpPr>
        <p:spPr>
          <a:xfrm>
            <a:off x="8320088" y="1588"/>
            <a:ext cx="747712" cy="365125"/>
          </a:xfrm>
        </p:spPr>
        <p:txBody>
          <a:bodyPr/>
          <a:lstStyle>
            <a:lvl1pPr algn="r">
              <a:defRPr sz="1800" smtClean="0">
                <a:solidFill>
                  <a:schemeClr val="bg1"/>
                </a:solidFill>
              </a:defRPr>
            </a:lvl1pPr>
          </a:lstStyle>
          <a:p>
            <a:pPr>
              <a:defRPr/>
            </a:pPr>
            <a:fld id="{6AF5F834-C379-43CE-A62C-70F81B8D21EE}" type="slidenum">
              <a:rPr lang="it-IT"/>
              <a:pPr>
                <a:defRPr/>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it-IT"/>
          </a:p>
        </p:txBody>
      </p:sp>
      <p:sp>
        <p:nvSpPr>
          <p:cNvPr id="5" name="Нижний колонтитул 2"/>
          <p:cNvSpPr>
            <a:spLocks noGrp="1"/>
          </p:cNvSpPr>
          <p:nvPr>
            <p:ph type="ftr" sz="quarter" idx="11"/>
          </p:nvPr>
        </p:nvSpPr>
        <p:spPr/>
        <p:txBody>
          <a:bodyPr/>
          <a:lstStyle>
            <a:lvl1pPr>
              <a:defRPr/>
            </a:lvl1pPr>
          </a:lstStyle>
          <a:p>
            <a:pPr>
              <a:defRPr/>
            </a:pPr>
            <a:endParaRPr lang="it-IT"/>
          </a:p>
        </p:txBody>
      </p:sp>
      <p:sp>
        <p:nvSpPr>
          <p:cNvPr id="6" name="Номер слайда 22"/>
          <p:cNvSpPr>
            <a:spLocks noGrp="1"/>
          </p:cNvSpPr>
          <p:nvPr>
            <p:ph type="sldNum" sz="quarter" idx="12"/>
          </p:nvPr>
        </p:nvSpPr>
        <p:spPr/>
        <p:txBody>
          <a:bodyPr/>
          <a:lstStyle>
            <a:lvl1pPr>
              <a:defRPr/>
            </a:lvl1pPr>
          </a:lstStyle>
          <a:p>
            <a:pPr>
              <a:defRPr/>
            </a:pPr>
            <a:fld id="{5B20056B-A8AF-4383-91D3-5C0800E57E86}" type="slidenum">
              <a:rPr lang="it-IT"/>
              <a:pPr>
                <a:defRPr/>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it-IT"/>
          </a:p>
        </p:txBody>
      </p:sp>
      <p:sp>
        <p:nvSpPr>
          <p:cNvPr id="5" name="Нижний колонтитул 2"/>
          <p:cNvSpPr>
            <a:spLocks noGrp="1"/>
          </p:cNvSpPr>
          <p:nvPr>
            <p:ph type="ftr" sz="quarter" idx="11"/>
          </p:nvPr>
        </p:nvSpPr>
        <p:spPr/>
        <p:txBody>
          <a:bodyPr/>
          <a:lstStyle>
            <a:lvl1pPr>
              <a:defRPr/>
            </a:lvl1pPr>
          </a:lstStyle>
          <a:p>
            <a:pPr>
              <a:defRPr/>
            </a:pPr>
            <a:endParaRPr lang="it-IT"/>
          </a:p>
        </p:txBody>
      </p:sp>
      <p:sp>
        <p:nvSpPr>
          <p:cNvPr id="6" name="Номер слайда 22"/>
          <p:cNvSpPr>
            <a:spLocks noGrp="1"/>
          </p:cNvSpPr>
          <p:nvPr>
            <p:ph type="sldNum" sz="quarter" idx="12"/>
          </p:nvPr>
        </p:nvSpPr>
        <p:spPr/>
        <p:txBody>
          <a:bodyPr/>
          <a:lstStyle>
            <a:lvl1pPr>
              <a:defRPr/>
            </a:lvl1pPr>
          </a:lstStyle>
          <a:p>
            <a:pPr>
              <a:defRPr/>
            </a:pPr>
            <a:fld id="{023DAE67-1B11-4CB6-8189-242B532680D8}" type="slidenum">
              <a:rPr lang="it-IT"/>
              <a:pPr>
                <a:defRPr/>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it-IT"/>
          </a:p>
        </p:txBody>
      </p:sp>
      <p:sp>
        <p:nvSpPr>
          <p:cNvPr id="5" name="Нижний колонтитул 2"/>
          <p:cNvSpPr>
            <a:spLocks noGrp="1"/>
          </p:cNvSpPr>
          <p:nvPr>
            <p:ph type="ftr" sz="quarter" idx="11"/>
          </p:nvPr>
        </p:nvSpPr>
        <p:spPr/>
        <p:txBody>
          <a:bodyPr/>
          <a:lstStyle>
            <a:lvl1pPr>
              <a:defRPr/>
            </a:lvl1pPr>
          </a:lstStyle>
          <a:p>
            <a:pPr>
              <a:defRPr/>
            </a:pPr>
            <a:endParaRPr lang="it-IT"/>
          </a:p>
        </p:txBody>
      </p:sp>
      <p:sp>
        <p:nvSpPr>
          <p:cNvPr id="6" name="Номер слайда 22"/>
          <p:cNvSpPr>
            <a:spLocks noGrp="1"/>
          </p:cNvSpPr>
          <p:nvPr>
            <p:ph type="sldNum" sz="quarter" idx="12"/>
          </p:nvPr>
        </p:nvSpPr>
        <p:spPr/>
        <p:txBody>
          <a:bodyPr/>
          <a:lstStyle>
            <a:lvl1pPr>
              <a:defRPr/>
            </a:lvl1pPr>
          </a:lstStyle>
          <a:p>
            <a:pPr>
              <a:defRPr/>
            </a:pPr>
            <a:fld id="{4DCA198E-C005-4523-8220-C85C1F3CC083}" type="slidenum">
              <a:rPr lang="it-IT"/>
              <a:pPr>
                <a:defRPr/>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endParaRPr lang="it-IT"/>
          </a:p>
        </p:txBody>
      </p:sp>
      <p:sp>
        <p:nvSpPr>
          <p:cNvPr id="5" name="Нижний колонтитул 2"/>
          <p:cNvSpPr>
            <a:spLocks noGrp="1"/>
          </p:cNvSpPr>
          <p:nvPr>
            <p:ph type="ftr" sz="quarter" idx="11"/>
          </p:nvPr>
        </p:nvSpPr>
        <p:spPr/>
        <p:txBody>
          <a:bodyPr/>
          <a:lstStyle>
            <a:lvl1pPr>
              <a:defRPr/>
            </a:lvl1pPr>
          </a:lstStyle>
          <a:p>
            <a:pPr>
              <a:defRPr/>
            </a:pPr>
            <a:endParaRPr lang="it-IT"/>
          </a:p>
        </p:txBody>
      </p:sp>
      <p:sp>
        <p:nvSpPr>
          <p:cNvPr id="6" name="Номер слайда 22"/>
          <p:cNvSpPr>
            <a:spLocks noGrp="1"/>
          </p:cNvSpPr>
          <p:nvPr>
            <p:ph type="sldNum" sz="quarter" idx="12"/>
          </p:nvPr>
        </p:nvSpPr>
        <p:spPr/>
        <p:txBody>
          <a:bodyPr/>
          <a:lstStyle>
            <a:lvl1pPr>
              <a:defRPr/>
            </a:lvl1pPr>
          </a:lstStyle>
          <a:p>
            <a:pPr>
              <a:defRPr/>
            </a:pPr>
            <a:fld id="{1450E1BD-F82E-4E10-B7ED-AFE800484485}" type="slidenum">
              <a:rPr lang="it-IT"/>
              <a:pPr>
                <a:defRPr/>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it-IT"/>
          </a:p>
        </p:txBody>
      </p:sp>
      <p:sp>
        <p:nvSpPr>
          <p:cNvPr id="6" name="Нижний колонтитул 2"/>
          <p:cNvSpPr>
            <a:spLocks noGrp="1"/>
          </p:cNvSpPr>
          <p:nvPr>
            <p:ph type="ftr" sz="quarter" idx="11"/>
          </p:nvPr>
        </p:nvSpPr>
        <p:spPr/>
        <p:txBody>
          <a:bodyPr/>
          <a:lstStyle>
            <a:lvl1pPr>
              <a:defRPr/>
            </a:lvl1pPr>
          </a:lstStyle>
          <a:p>
            <a:pPr>
              <a:defRPr/>
            </a:pPr>
            <a:endParaRPr lang="it-IT"/>
          </a:p>
        </p:txBody>
      </p:sp>
      <p:sp>
        <p:nvSpPr>
          <p:cNvPr id="7" name="Номер слайда 22"/>
          <p:cNvSpPr>
            <a:spLocks noGrp="1"/>
          </p:cNvSpPr>
          <p:nvPr>
            <p:ph type="sldNum" sz="quarter" idx="12"/>
          </p:nvPr>
        </p:nvSpPr>
        <p:spPr/>
        <p:txBody>
          <a:bodyPr/>
          <a:lstStyle>
            <a:lvl1pPr>
              <a:defRPr/>
            </a:lvl1pPr>
          </a:lstStyle>
          <a:p>
            <a:pPr>
              <a:defRPr/>
            </a:pPr>
            <a:fld id="{A2844272-7193-490F-821F-055D15E4E38E}"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lstStyle>
            <a:lvl1pPr>
              <a:defRPr sz="4000" b="0" i="0"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5"/>
          <p:cNvSpPr>
            <a:spLocks noGrp="1"/>
          </p:cNvSpPr>
          <p:nvPr>
            <p:ph type="dt" sz="half" idx="10"/>
          </p:nvPr>
        </p:nvSpPr>
        <p:spPr/>
        <p:txBody>
          <a:bodyPr rtlCol="0"/>
          <a:lstStyle>
            <a:lvl1pPr>
              <a:defRPr/>
            </a:lvl1pPr>
          </a:lstStyle>
          <a:p>
            <a:pPr>
              <a:defRPr/>
            </a:pPr>
            <a:endParaRPr lang="it-IT"/>
          </a:p>
        </p:txBody>
      </p:sp>
      <p:sp>
        <p:nvSpPr>
          <p:cNvPr id="8" name="Номер слайда 26"/>
          <p:cNvSpPr>
            <a:spLocks noGrp="1"/>
          </p:cNvSpPr>
          <p:nvPr>
            <p:ph type="sldNum" sz="quarter" idx="11"/>
          </p:nvPr>
        </p:nvSpPr>
        <p:spPr/>
        <p:txBody>
          <a:bodyPr rtlCol="0"/>
          <a:lstStyle>
            <a:lvl1pPr>
              <a:defRPr/>
            </a:lvl1pPr>
          </a:lstStyle>
          <a:p>
            <a:pPr>
              <a:defRPr/>
            </a:pPr>
            <a:fld id="{BC60CA17-6B3F-4D4B-B6CF-5DBBCF8C465D}" type="slidenum">
              <a:rPr lang="it-IT"/>
              <a:pPr>
                <a:defRPr/>
              </a:pPr>
              <a:t>‹#›</a:t>
            </a:fld>
            <a:endParaRPr lang="it-IT"/>
          </a:p>
        </p:txBody>
      </p:sp>
      <p:sp>
        <p:nvSpPr>
          <p:cNvPr id="9" name="Нижний колонтитул 27"/>
          <p:cNvSpPr>
            <a:spLocks noGrp="1"/>
          </p:cNvSpPr>
          <p:nvPr>
            <p:ph type="ftr" sz="quarter" idx="12"/>
          </p:nvPr>
        </p:nvSpPr>
        <p:spPr/>
        <p:txBody>
          <a:bodyPr rtlCol="0"/>
          <a:lstStyle>
            <a:lvl1pPr>
              <a:defRPr/>
            </a:lvl1pPr>
          </a:lstStyle>
          <a:p>
            <a:pPr>
              <a:defRPr/>
            </a:pP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lstStyle>
            <a:lvl1pPr>
              <a:defRPr sz="4000">
                <a:solidFill>
                  <a:schemeClr val="tx2"/>
                </a:solidFill>
              </a:defRPr>
            </a:lvl1pPr>
          </a:lstStyle>
          <a:p>
            <a:r>
              <a:rPr lang="ru-RU" smtClean="0"/>
              <a:t>Образец заголовка</a:t>
            </a:r>
            <a:endParaRPr lang="en-US"/>
          </a:p>
        </p:txBody>
      </p:sp>
      <p:sp>
        <p:nvSpPr>
          <p:cNvPr id="3" name="Дата 2"/>
          <p:cNvSpPr>
            <a:spLocks noGrp="1"/>
          </p:cNvSpPr>
          <p:nvPr>
            <p:ph type="dt" sz="half" idx="10"/>
          </p:nvPr>
        </p:nvSpPr>
        <p:spPr>
          <a:xfrm>
            <a:off x="6583363" y="612775"/>
            <a:ext cx="957262" cy="457200"/>
          </a:xfrm>
        </p:spPr>
        <p:txBody>
          <a:bodyPr/>
          <a:lstStyle>
            <a:lvl1pPr>
              <a:defRPr/>
            </a:lvl1pPr>
          </a:lstStyle>
          <a:p>
            <a:pPr>
              <a:defRPr/>
            </a:pPr>
            <a:endParaRPr lang="it-IT"/>
          </a:p>
        </p:txBody>
      </p:sp>
      <p:sp>
        <p:nvSpPr>
          <p:cNvPr id="4" name="Нижний колонтитул 3"/>
          <p:cNvSpPr>
            <a:spLocks noGrp="1"/>
          </p:cNvSpPr>
          <p:nvPr>
            <p:ph type="ftr" sz="quarter" idx="11"/>
          </p:nvPr>
        </p:nvSpPr>
        <p:spPr/>
        <p:txBody>
          <a:bodyPr/>
          <a:lstStyle>
            <a:lvl1pPr>
              <a:defRPr/>
            </a:lvl1pPr>
          </a:lstStyle>
          <a:p>
            <a:pPr>
              <a:defRPr/>
            </a:pPr>
            <a:endParaRPr lang="it-IT"/>
          </a:p>
        </p:txBody>
      </p:sp>
      <p:sp>
        <p:nvSpPr>
          <p:cNvPr id="5" name="Номер слайда 4"/>
          <p:cNvSpPr>
            <a:spLocks noGrp="1"/>
          </p:cNvSpPr>
          <p:nvPr>
            <p:ph type="sldNum" sz="quarter" idx="12"/>
          </p:nvPr>
        </p:nvSpPr>
        <p:spPr/>
        <p:txBody>
          <a:bodyPr/>
          <a:lstStyle>
            <a:lvl1pPr>
              <a:defRPr/>
            </a:lvl1pPr>
          </a:lstStyle>
          <a:p>
            <a:pPr>
              <a:defRPr/>
            </a:pPr>
            <a:fld id="{40639827-5B17-44A8-A2D3-27293C48946B}" type="slidenum">
              <a:rPr lang="it-IT"/>
              <a:pPr>
                <a:defRPr/>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endParaRPr lang="it-IT"/>
          </a:p>
        </p:txBody>
      </p:sp>
      <p:sp>
        <p:nvSpPr>
          <p:cNvPr id="3" name="Нижний колонтитул 2"/>
          <p:cNvSpPr>
            <a:spLocks noGrp="1"/>
          </p:cNvSpPr>
          <p:nvPr>
            <p:ph type="ftr" sz="quarter" idx="11"/>
          </p:nvPr>
        </p:nvSpPr>
        <p:spPr/>
        <p:txBody>
          <a:bodyPr/>
          <a:lstStyle>
            <a:lvl1pPr>
              <a:defRPr/>
            </a:lvl1pPr>
          </a:lstStyle>
          <a:p>
            <a:pPr>
              <a:defRPr/>
            </a:pPr>
            <a:endParaRPr lang="it-IT"/>
          </a:p>
        </p:txBody>
      </p:sp>
      <p:sp>
        <p:nvSpPr>
          <p:cNvPr id="4" name="Номер слайда 22"/>
          <p:cNvSpPr>
            <a:spLocks noGrp="1"/>
          </p:cNvSpPr>
          <p:nvPr>
            <p:ph type="sldNum" sz="quarter" idx="12"/>
          </p:nvPr>
        </p:nvSpPr>
        <p:spPr/>
        <p:txBody>
          <a:bodyPr/>
          <a:lstStyle>
            <a:lvl1pPr>
              <a:defRPr/>
            </a:lvl1pPr>
          </a:lstStyle>
          <a:p>
            <a:pPr>
              <a:defRPr/>
            </a:pPr>
            <a:fld id="{8FB4CB78-7B07-4B26-852A-C15A2798C644}" type="slidenum">
              <a:rPr lang="it-IT"/>
              <a:pPr>
                <a:defRPr/>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lang="ru-RU" smtClean="0"/>
              <a:t>Образец заголовка</a:t>
            </a:r>
            <a:endParaRPr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it-IT"/>
          </a:p>
        </p:txBody>
      </p:sp>
      <p:sp>
        <p:nvSpPr>
          <p:cNvPr id="6" name="Нижний колонтитул 2"/>
          <p:cNvSpPr>
            <a:spLocks noGrp="1"/>
          </p:cNvSpPr>
          <p:nvPr>
            <p:ph type="ftr" sz="quarter" idx="11"/>
          </p:nvPr>
        </p:nvSpPr>
        <p:spPr/>
        <p:txBody>
          <a:bodyPr/>
          <a:lstStyle>
            <a:lvl1pPr>
              <a:defRPr/>
            </a:lvl1pPr>
          </a:lstStyle>
          <a:p>
            <a:pPr>
              <a:defRPr/>
            </a:pPr>
            <a:endParaRPr lang="it-IT"/>
          </a:p>
        </p:txBody>
      </p:sp>
      <p:sp>
        <p:nvSpPr>
          <p:cNvPr id="7" name="Номер слайда 22"/>
          <p:cNvSpPr>
            <a:spLocks noGrp="1"/>
          </p:cNvSpPr>
          <p:nvPr>
            <p:ph type="sldNum" sz="quarter" idx="12"/>
          </p:nvPr>
        </p:nvSpPr>
        <p:spPr/>
        <p:txBody>
          <a:bodyPr/>
          <a:lstStyle>
            <a:lvl1pPr>
              <a:defRPr/>
            </a:lvl1pPr>
          </a:lstStyle>
          <a:p>
            <a:pPr>
              <a:defRPr/>
            </a:pPr>
            <a:fld id="{EA7D9421-6B9D-4931-A343-4AEFE4BBB5C0}" type="slidenum">
              <a:rPr lang="it-IT"/>
              <a:pPr>
                <a:defRPr/>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endParaRPr lang="it-IT"/>
          </a:p>
        </p:txBody>
      </p:sp>
      <p:sp>
        <p:nvSpPr>
          <p:cNvPr id="6" name="Нижний колонтитул 2"/>
          <p:cNvSpPr>
            <a:spLocks noGrp="1"/>
          </p:cNvSpPr>
          <p:nvPr>
            <p:ph type="ftr" sz="quarter" idx="11"/>
          </p:nvPr>
        </p:nvSpPr>
        <p:spPr/>
        <p:txBody>
          <a:bodyPr/>
          <a:lstStyle>
            <a:lvl1pPr>
              <a:defRPr/>
            </a:lvl1pPr>
          </a:lstStyle>
          <a:p>
            <a:pPr>
              <a:defRPr/>
            </a:pPr>
            <a:endParaRPr lang="it-IT"/>
          </a:p>
        </p:txBody>
      </p:sp>
      <p:sp>
        <p:nvSpPr>
          <p:cNvPr id="7" name="Номер слайда 22"/>
          <p:cNvSpPr>
            <a:spLocks noGrp="1"/>
          </p:cNvSpPr>
          <p:nvPr>
            <p:ph type="sldNum" sz="quarter" idx="12"/>
          </p:nvPr>
        </p:nvSpPr>
        <p:spPr/>
        <p:txBody>
          <a:bodyPr/>
          <a:lstStyle>
            <a:lvl1pPr>
              <a:defRPr/>
            </a:lvl1pPr>
          </a:lstStyle>
          <a:p>
            <a:pPr>
              <a:defRPr/>
            </a:pPr>
            <a:fld id="{CFE4726E-97D0-440F-9BB4-6B30985E96DE}" type="slidenum">
              <a:rPr lang="it-IT"/>
              <a:pPr>
                <a:defRPr/>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9" name="Прямоугольник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0" name="Прямоугольник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1" name="Прямоугольник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2" name="Прямоугольник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3" name="Скругленный прямоугольник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4" name="Скругленный прямоугольник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5" name="Прямоугольник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Прямоугольник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Прямоугольник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8" name="Прямоугольник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9" name="Прямоугольник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0" name="Прямоугольник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39" name="Заголовок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40" name="Текст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defRPr>
            </a:lvl1pPr>
          </a:lstStyle>
          <a:p>
            <a:pPr>
              <a:defRPr/>
            </a:pPr>
            <a:endParaRPr lang="it-IT"/>
          </a:p>
        </p:txBody>
      </p:sp>
      <p:sp>
        <p:nvSpPr>
          <p:cNvPr id="3" name="Нижний колонтитул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defRPr>
            </a:lvl1pPr>
          </a:lstStyle>
          <a:p>
            <a:pPr>
              <a:defRPr/>
            </a:pPr>
            <a:endParaRPr lang="it-IT"/>
          </a:p>
        </p:txBody>
      </p:sp>
      <p:sp>
        <p:nvSpPr>
          <p:cNvPr id="23" name="Номер слайда 22"/>
          <p:cNvSpPr>
            <a:spLocks noGrp="1"/>
          </p:cNvSpPr>
          <p:nvPr>
            <p:ph type="sldNum" sz="quarter" idx="4"/>
          </p:nvPr>
        </p:nvSpPr>
        <p:spPr>
          <a:xfrm>
            <a:off x="8174038" y="1588"/>
            <a:ext cx="762000" cy="366712"/>
          </a:xfrm>
          <a:prstGeom prst="rect">
            <a:avLst/>
          </a:prstGeom>
        </p:spPr>
        <p:txBody>
          <a:bodyPr vert="horz" anchor="b"/>
          <a:lstStyle>
            <a:lvl1pPr algn="r" eaLnBrk="1" latinLnBrk="0" hangingPunct="1">
              <a:defRPr kumimoji="0" sz="1800" smtClean="0">
                <a:solidFill>
                  <a:srgbClr val="FFFFFF"/>
                </a:solidFill>
              </a:defRPr>
            </a:lvl1pPr>
          </a:lstStyle>
          <a:p>
            <a:pPr>
              <a:defRPr/>
            </a:pPr>
            <a:fld id="{B8441D0C-22ED-4DE9-8E01-98535C62B4D5}"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83" r:id="rId1"/>
    <p:sldLayoutId id="2147483675" r:id="rId2"/>
    <p:sldLayoutId id="2147483676" r:id="rId3"/>
    <p:sldLayoutId id="2147483677" r:id="rId4"/>
    <p:sldLayoutId id="2147483684" r:id="rId5"/>
    <p:sldLayoutId id="2147483685" r:id="rId6"/>
    <p:sldLayoutId id="2147483678" r:id="rId7"/>
    <p:sldLayoutId id="2147483679" r:id="rId8"/>
    <p:sldLayoutId id="2147483680" r:id="rId9"/>
    <p:sldLayoutId id="2147483681" r:id="rId10"/>
    <p:sldLayoutId id="2147483682"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itchFamily="34" charset="0"/>
        </a:defRPr>
      </a:lvl2pPr>
      <a:lvl3pPr algn="l" rtl="0" fontAlgn="base">
        <a:spcBef>
          <a:spcPct val="0"/>
        </a:spcBef>
        <a:spcAft>
          <a:spcPct val="0"/>
        </a:spcAft>
        <a:defRPr sz="4000">
          <a:solidFill>
            <a:schemeClr val="tx2"/>
          </a:solidFill>
          <a:latin typeface="Trebuchet MS" pitchFamily="34" charset="0"/>
        </a:defRPr>
      </a:lvl3pPr>
      <a:lvl4pPr algn="l" rtl="0" fontAlgn="base">
        <a:spcBef>
          <a:spcPct val="0"/>
        </a:spcBef>
        <a:spcAft>
          <a:spcPct val="0"/>
        </a:spcAft>
        <a:defRPr sz="4000">
          <a:solidFill>
            <a:schemeClr val="tx2"/>
          </a:solidFill>
          <a:latin typeface="Trebuchet MS" pitchFamily="34" charset="0"/>
        </a:defRPr>
      </a:lvl4pPr>
      <a:lvl5pPr algn="l" rtl="0" fontAlgn="base">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hyperlink" Target="http://www.jinr.ru/"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inspirehep.net/search?cc=Institutions&amp;p=institution:%22Turin%20U.%22&amp;ln=it" TargetMode="External"/><Relationship Id="rId3" Type="http://schemas.openxmlformats.org/officeDocument/2006/relationships/hyperlink" Target="http://inspirehep.net/author/profile/Frau,%20M.?recid=536990&amp;ln=it" TargetMode="External"/><Relationship Id="rId7" Type="http://schemas.openxmlformats.org/officeDocument/2006/relationships/hyperlink" Target="http://inspirehep.net/author/profile/Sciuto,%20S.?recid=536990&amp;ln=it" TargetMode="External"/><Relationship Id="rId12" Type="http://schemas.openxmlformats.org/officeDocument/2006/relationships/image" Target="../media/image26.jpeg"/><Relationship Id="rId2" Type="http://schemas.openxmlformats.org/officeDocument/2006/relationships/hyperlink" Target="http://inspirehep.net/author/profile/Billo,%20M.?recid=536990&amp;ln=it" TargetMode="External"/><Relationship Id="rId1" Type="http://schemas.openxmlformats.org/officeDocument/2006/relationships/slideLayout" Target="../slideLayouts/slideLayout6.xml"/><Relationship Id="rId6" Type="http://schemas.openxmlformats.org/officeDocument/2006/relationships/hyperlink" Target="http://inspirehep.net/author/profile/Pesando,%20I.?recid=536990&amp;ln=it" TargetMode="External"/><Relationship Id="rId11" Type="http://schemas.openxmlformats.org/officeDocument/2006/relationships/image" Target="../media/image25.png"/><Relationship Id="rId5" Type="http://schemas.openxmlformats.org/officeDocument/2006/relationships/hyperlink" Target="http://inspirehep.net/author/profile/Lerda,%20A.?recid=536990&amp;ln=it" TargetMode="External"/><Relationship Id="rId10" Type="http://schemas.openxmlformats.org/officeDocument/2006/relationships/hyperlink" Target="http://inspirehep.net/search?p=773__w:C00-01-26%20or%20773__w:C00/01/26%20and%20980__a:ConferencePaper" TargetMode="External"/><Relationship Id="rId4" Type="http://schemas.openxmlformats.org/officeDocument/2006/relationships/hyperlink" Target="http://inspirehep.net/author/profile/Fre,%20P.?recid=536990&amp;ln=it" TargetMode="External"/><Relationship Id="rId9" Type="http://schemas.openxmlformats.org/officeDocument/2006/relationships/hyperlink" Target="http://inspirehep.net/record/97302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3"/>
          <p:cNvSpPr>
            <a:spLocks noGrp="1"/>
          </p:cNvSpPr>
          <p:nvPr>
            <p:ph type="ctrTitle"/>
          </p:nvPr>
        </p:nvSpPr>
        <p:spPr>
          <a:xfrm>
            <a:off x="457200" y="2401888"/>
            <a:ext cx="8458200" cy="1470025"/>
          </a:xfrm>
        </p:spPr>
        <p:txBody>
          <a:bodyPr/>
          <a:lstStyle/>
          <a:p>
            <a:r>
              <a:rPr lang="it-IT" smtClean="0"/>
              <a:t>EU-Russia@Dubna Round Tables</a:t>
            </a:r>
          </a:p>
        </p:txBody>
      </p:sp>
      <p:sp>
        <p:nvSpPr>
          <p:cNvPr id="5123" name="Подзаголовок 4"/>
          <p:cNvSpPr>
            <a:spLocks noGrp="1"/>
          </p:cNvSpPr>
          <p:nvPr>
            <p:ph type="subTitle" idx="1"/>
          </p:nvPr>
        </p:nvSpPr>
        <p:spPr>
          <a:xfrm>
            <a:off x="457200" y="3900488"/>
            <a:ext cx="4953000" cy="1752600"/>
          </a:xfrm>
        </p:spPr>
        <p:txBody>
          <a:bodyPr/>
          <a:lstStyle/>
          <a:p>
            <a:pPr marL="63500"/>
            <a:r>
              <a:rPr lang="it-IT" smtClean="0"/>
              <a:t>A new tradition founded December 2009</a:t>
            </a:r>
          </a:p>
        </p:txBody>
      </p:sp>
      <p:pic>
        <p:nvPicPr>
          <p:cNvPr id="5124" name="Picture 2" descr="http://theor.jinr.ru/meetings/2009/rt/photos/011.jpg"/>
          <p:cNvPicPr>
            <a:picLocks noChangeAspect="1" noChangeArrowheads="1"/>
          </p:cNvPicPr>
          <p:nvPr/>
        </p:nvPicPr>
        <p:blipFill>
          <a:blip r:embed="rId2" cstate="print"/>
          <a:srcRect/>
          <a:stretch>
            <a:fillRect/>
          </a:stretch>
        </p:blipFill>
        <p:spPr bwMode="auto">
          <a:xfrm>
            <a:off x="0" y="0"/>
            <a:ext cx="4700588" cy="3162300"/>
          </a:xfrm>
          <a:prstGeom prst="rect">
            <a:avLst/>
          </a:prstGeom>
          <a:noFill/>
          <a:ln w="9525">
            <a:noFill/>
            <a:miter lim="800000"/>
            <a:headEnd/>
            <a:tailEnd/>
          </a:ln>
        </p:spPr>
      </p:pic>
      <p:pic>
        <p:nvPicPr>
          <p:cNvPr id="5125" name="Picture 4" descr="http://theor.jinr.ru/meetings/2009/rt/photos/001.jpg"/>
          <p:cNvPicPr>
            <a:picLocks noChangeAspect="1" noChangeArrowheads="1"/>
          </p:cNvPicPr>
          <p:nvPr/>
        </p:nvPicPr>
        <p:blipFill>
          <a:blip r:embed="rId3" cstate="print"/>
          <a:srcRect/>
          <a:stretch>
            <a:fillRect/>
          </a:stretch>
        </p:blipFill>
        <p:spPr bwMode="auto">
          <a:xfrm>
            <a:off x="4070350" y="4286250"/>
            <a:ext cx="5073650" cy="2571750"/>
          </a:xfrm>
          <a:prstGeom prst="rect">
            <a:avLst/>
          </a:prstGeom>
          <a:noFill/>
          <a:ln w="9525">
            <a:noFill/>
            <a:miter lim="800000"/>
            <a:headEnd/>
            <a:tailEnd/>
          </a:ln>
        </p:spPr>
      </p:pic>
      <p:pic>
        <p:nvPicPr>
          <p:cNvPr id="5126" name="Picture 6" descr="Ambasciata d'Italia Mosca"/>
          <p:cNvPicPr>
            <a:picLocks noChangeAspect="1" noChangeArrowheads="1"/>
          </p:cNvPicPr>
          <p:nvPr/>
        </p:nvPicPr>
        <p:blipFill>
          <a:blip r:embed="rId4"/>
          <a:srcRect/>
          <a:stretch>
            <a:fillRect/>
          </a:stretch>
        </p:blipFill>
        <p:spPr bwMode="auto">
          <a:xfrm>
            <a:off x="500063" y="5072063"/>
            <a:ext cx="1073150" cy="1209675"/>
          </a:xfrm>
          <a:prstGeom prst="rect">
            <a:avLst/>
          </a:prstGeom>
          <a:noFill/>
          <a:ln w="9525">
            <a:noFill/>
            <a:miter lim="800000"/>
            <a:headEnd/>
            <a:tailEnd/>
          </a:ln>
        </p:spPr>
      </p:pic>
      <p:pic>
        <p:nvPicPr>
          <p:cNvPr id="5127" name="Picture 8" descr="Joint Institute for Nuclear Research">
            <a:hlinkClick r:id="rId5"/>
          </p:cNvPr>
          <p:cNvPicPr>
            <a:picLocks noChangeAspect="1" noChangeArrowheads="1"/>
          </p:cNvPicPr>
          <p:nvPr/>
        </p:nvPicPr>
        <p:blipFill>
          <a:blip r:embed="rId6"/>
          <a:srcRect/>
          <a:stretch>
            <a:fillRect/>
          </a:stretch>
        </p:blipFill>
        <p:spPr bwMode="auto">
          <a:xfrm>
            <a:off x="2286000" y="5072063"/>
            <a:ext cx="1390650" cy="1209675"/>
          </a:xfrm>
          <a:prstGeom prst="rect">
            <a:avLst/>
          </a:prstGeom>
          <a:noFill/>
          <a:ln w="9525">
            <a:noFill/>
            <a:miter lim="800000"/>
            <a:headEnd/>
            <a:tailEnd/>
          </a:ln>
        </p:spPr>
      </p:pic>
      <p:sp>
        <p:nvSpPr>
          <p:cNvPr id="8" name="TextBox 7"/>
          <p:cNvSpPr txBox="1"/>
          <p:nvPr/>
        </p:nvSpPr>
        <p:spPr>
          <a:xfrm>
            <a:off x="4786314" y="214290"/>
            <a:ext cx="4487126" cy="2031325"/>
          </a:xfrm>
          <a:prstGeom prst="rect">
            <a:avLst/>
          </a:prstGeom>
          <a:noFill/>
        </p:spPr>
        <p:txBody>
          <a:bodyPr wrap="none" rtlCol="0">
            <a:spAutoFit/>
          </a:bodyPr>
          <a:lstStyle/>
          <a:p>
            <a:r>
              <a:rPr lang="it-IT" sz="1800" dirty="0" smtClean="0">
                <a:solidFill>
                  <a:schemeClr val="bg1"/>
                </a:solidFill>
                <a:latin typeface="Times New Roman" pitchFamily="18" charset="0"/>
                <a:cs typeface="Times New Roman" pitchFamily="18" charset="0"/>
              </a:rPr>
              <a:t>A series of events with the goal of  </a:t>
            </a:r>
          </a:p>
          <a:p>
            <a:r>
              <a:rPr lang="it-IT" sz="1800" dirty="0" smtClean="0">
                <a:solidFill>
                  <a:schemeClr val="bg1"/>
                </a:solidFill>
                <a:latin typeface="Times New Roman" pitchFamily="18" charset="0"/>
                <a:cs typeface="Times New Roman" pitchFamily="18" charset="0"/>
              </a:rPr>
              <a:t>promoting new scientific collabortions.</a:t>
            </a:r>
          </a:p>
          <a:p>
            <a:r>
              <a:rPr lang="it-IT" sz="1800" dirty="0" smtClean="0">
                <a:solidFill>
                  <a:schemeClr val="bg1"/>
                </a:solidFill>
                <a:latin typeface="Times New Roman" pitchFamily="18" charset="0"/>
                <a:cs typeface="Times New Roman" pitchFamily="18" charset="0"/>
              </a:rPr>
              <a:t>True scientific collaborations can have birth </a:t>
            </a:r>
          </a:p>
          <a:p>
            <a:r>
              <a:rPr lang="it-IT" sz="1800" dirty="0" smtClean="0">
                <a:solidFill>
                  <a:schemeClr val="bg1"/>
                </a:solidFill>
                <a:latin typeface="Times New Roman" pitchFamily="18" charset="0"/>
                <a:cs typeface="Times New Roman" pitchFamily="18" charset="0"/>
              </a:rPr>
              <a:t>only through the personal contact of scientists </a:t>
            </a:r>
          </a:p>
          <a:p>
            <a:r>
              <a:rPr lang="it-IT" sz="1800" dirty="0" smtClean="0">
                <a:solidFill>
                  <a:schemeClr val="bg1"/>
                </a:solidFill>
                <a:latin typeface="Times New Roman" pitchFamily="18" charset="0"/>
                <a:cs typeface="Times New Roman" pitchFamily="18" charset="0"/>
              </a:rPr>
              <a:t>who have a common interest, complementary</a:t>
            </a:r>
          </a:p>
          <a:p>
            <a:r>
              <a:rPr lang="it-IT" sz="1800" dirty="0" smtClean="0">
                <a:solidFill>
                  <a:schemeClr val="bg1"/>
                </a:solidFill>
                <a:latin typeface="Times New Roman" pitchFamily="18" charset="0"/>
                <a:cs typeface="Times New Roman" pitchFamily="18" charset="0"/>
              </a:rPr>
              <a:t>expertises aand first of all develop a </a:t>
            </a:r>
          </a:p>
          <a:p>
            <a:r>
              <a:rPr lang="it-IT" sz="1800" smtClean="0">
                <a:solidFill>
                  <a:schemeClr val="bg1"/>
                </a:solidFill>
                <a:latin typeface="Times New Roman" pitchFamily="18" charset="0"/>
                <a:cs typeface="Times New Roman" pitchFamily="18" charset="0"/>
              </a:rPr>
              <a:t>positive human relation among themselves</a:t>
            </a:r>
            <a:endParaRPr lang="it-IT" sz="1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539750" y="1052513"/>
            <a:ext cx="8229600" cy="1143000"/>
          </a:xfrm>
        </p:spPr>
        <p:txBody>
          <a:bodyPr>
            <a:normAutofit fontScale="90000"/>
          </a:bodyPr>
          <a:lstStyle/>
          <a:p>
            <a:pPr fontAlgn="auto">
              <a:spcAft>
                <a:spcPts val="0"/>
              </a:spcAft>
              <a:defRPr/>
            </a:pPr>
            <a:r>
              <a:rPr lang="en-US" smtClean="0"/>
              <a:t>The Theoretical Network in the </a:t>
            </a:r>
            <a:br>
              <a:rPr lang="en-US" smtClean="0"/>
            </a:br>
            <a:r>
              <a:rPr lang="en-US" smtClean="0"/>
              <a:t>6</a:t>
            </a:r>
            <a:r>
              <a:rPr lang="en-US" baseline="30000" smtClean="0"/>
              <a:t>th</a:t>
            </a:r>
            <a:r>
              <a:rPr lang="en-US" smtClean="0"/>
              <a:t> Frame Plan</a:t>
            </a:r>
            <a:endParaRPr lang="it-IT" smtClean="0"/>
          </a:p>
        </p:txBody>
      </p:sp>
      <p:pic>
        <p:nvPicPr>
          <p:cNvPr id="10243" name="Picture 6" descr="LogoMarieCurie"/>
          <p:cNvPicPr>
            <a:picLocks noChangeAspect="1" noChangeArrowheads="1"/>
          </p:cNvPicPr>
          <p:nvPr/>
        </p:nvPicPr>
        <p:blipFill>
          <a:blip r:embed="rId2"/>
          <a:srcRect/>
          <a:stretch>
            <a:fillRect/>
          </a:stretch>
        </p:blipFill>
        <p:spPr bwMode="auto">
          <a:xfrm>
            <a:off x="1331913" y="2708275"/>
            <a:ext cx="6742112" cy="307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ChangeArrowheads="1"/>
          </p:cNvSpPr>
          <p:nvPr/>
        </p:nvSpPr>
        <p:spPr bwMode="auto">
          <a:xfrm>
            <a:off x="214282" y="500042"/>
            <a:ext cx="3529012" cy="6154738"/>
          </a:xfrm>
          <a:prstGeom prst="rect">
            <a:avLst/>
          </a:prstGeom>
          <a:noFill/>
          <a:ln w="9525">
            <a:noFill/>
            <a:miter lim="800000"/>
            <a:headEnd/>
            <a:tailEnd/>
          </a:ln>
        </p:spPr>
        <p:txBody>
          <a:bodyPr>
            <a:spAutoFit/>
          </a:bodyPr>
          <a:lstStyle/>
          <a:p>
            <a:pPr marL="342900" indent="-342900">
              <a:spcBef>
                <a:spcPct val="50000"/>
              </a:spcBef>
              <a:buFontTx/>
              <a:buAutoNum type="arabicPeriod"/>
            </a:pPr>
            <a:r>
              <a:rPr lang="it-IT" sz="1400" dirty="0">
                <a:solidFill>
                  <a:srgbClr val="0033CC"/>
                </a:solidFill>
                <a:latin typeface="Arial Unicode MS" pitchFamily="34" charset="-128"/>
              </a:rPr>
              <a:t>Ludwig-Maximilians-Universität München</a:t>
            </a:r>
          </a:p>
          <a:p>
            <a:pPr marL="342900" indent="-342900">
              <a:spcBef>
                <a:spcPct val="50000"/>
              </a:spcBef>
              <a:buFontTx/>
              <a:buAutoNum type="arabicPeriod"/>
            </a:pPr>
            <a:r>
              <a:rPr lang="it-IT" sz="1400" dirty="0">
                <a:solidFill>
                  <a:srgbClr val="0033CC"/>
                </a:solidFill>
                <a:latin typeface="Arial Unicode MS" pitchFamily="34" charset="-128"/>
              </a:rPr>
              <a:t> Max-Planck-Institut für Gravitationsphysik Potsdam</a:t>
            </a:r>
          </a:p>
          <a:p>
            <a:pPr marL="342900" indent="-342900">
              <a:spcBef>
                <a:spcPct val="50000"/>
              </a:spcBef>
              <a:buFontTx/>
              <a:buAutoNum type="arabicPeriod"/>
            </a:pPr>
            <a:r>
              <a:rPr lang="it-IT" sz="1400" dirty="0">
                <a:solidFill>
                  <a:srgbClr val="0033CC"/>
                </a:solidFill>
                <a:latin typeface="Arial Unicode MS" pitchFamily="34" charset="-128"/>
              </a:rPr>
              <a:t> Universidad de Barcelona, Universidad de Valencia</a:t>
            </a:r>
          </a:p>
          <a:p>
            <a:pPr marL="342900" indent="-342900">
              <a:spcBef>
                <a:spcPct val="50000"/>
              </a:spcBef>
              <a:buFontTx/>
              <a:buAutoNum type="arabicPeriod"/>
            </a:pPr>
            <a:r>
              <a:rPr lang="it-IT" sz="1400" dirty="0">
                <a:solidFill>
                  <a:srgbClr val="0033CC"/>
                </a:solidFill>
                <a:latin typeface="Arial Unicode MS" pitchFamily="34" charset="-128"/>
              </a:rPr>
              <a:t> Consejo Superior de Investigaciones Cientificas Madrid, Universidad de Santiago de Compostela , Universidad de Oviedo</a:t>
            </a:r>
          </a:p>
          <a:p>
            <a:pPr marL="342900" indent="-342900">
              <a:spcBef>
                <a:spcPct val="50000"/>
              </a:spcBef>
              <a:buFontTx/>
              <a:buAutoNum type="arabicPeriod"/>
            </a:pPr>
            <a:r>
              <a:rPr lang="it-IT" sz="1400" dirty="0">
                <a:solidFill>
                  <a:srgbClr val="0033CC"/>
                </a:solidFill>
                <a:latin typeface="Arial Unicode MS" pitchFamily="34" charset="-128"/>
              </a:rPr>
              <a:t>Institudes des Hautes Etudes Bures-sur-Yvette, Ecole Polytechnique</a:t>
            </a:r>
          </a:p>
          <a:p>
            <a:pPr marL="342900" indent="-342900">
              <a:spcBef>
                <a:spcPct val="50000"/>
              </a:spcBef>
              <a:buFontTx/>
              <a:buAutoNum type="arabicPeriod"/>
            </a:pPr>
            <a:r>
              <a:rPr lang="it-IT" sz="1400" dirty="0">
                <a:solidFill>
                  <a:srgbClr val="0033CC"/>
                </a:solidFill>
                <a:latin typeface="Arial Unicode MS" pitchFamily="34" charset="-128"/>
              </a:rPr>
              <a:t> Ecole Normale Superieure Paris (CRNS), Service de Physique Theorique Saclay</a:t>
            </a:r>
          </a:p>
          <a:p>
            <a:pPr marL="342900" indent="-342900">
              <a:spcBef>
                <a:spcPct val="50000"/>
              </a:spcBef>
              <a:buFontTx/>
              <a:buAutoNum type="arabicPeriod"/>
            </a:pPr>
            <a:r>
              <a:rPr lang="it-IT" sz="1400" dirty="0">
                <a:solidFill>
                  <a:srgbClr val="0033CC"/>
                </a:solidFill>
                <a:latin typeface="Arial Unicode MS" pitchFamily="34" charset="-128"/>
              </a:rPr>
              <a:t> Nordita Copenhagen</a:t>
            </a:r>
          </a:p>
          <a:p>
            <a:pPr marL="342900" indent="-342900">
              <a:spcBef>
                <a:spcPct val="50000"/>
              </a:spcBef>
              <a:buFontTx/>
              <a:buAutoNum type="arabicPeriod"/>
            </a:pPr>
            <a:r>
              <a:rPr lang="it-IT" sz="1400" dirty="0">
                <a:solidFill>
                  <a:srgbClr val="0033CC"/>
                </a:solidFill>
                <a:latin typeface="Arial Unicode MS" pitchFamily="34" charset="-128"/>
              </a:rPr>
              <a:t> Trinity College Dublin</a:t>
            </a:r>
          </a:p>
          <a:p>
            <a:pPr marL="342900" indent="-342900">
              <a:spcBef>
                <a:spcPct val="50000"/>
              </a:spcBef>
              <a:buFontTx/>
              <a:buAutoNum type="arabicPeriod"/>
            </a:pPr>
            <a:r>
              <a:rPr lang="it-IT" sz="1400" dirty="0">
                <a:solidFill>
                  <a:srgbClr val="0033CC"/>
                </a:solidFill>
                <a:latin typeface="Arial Unicode MS" pitchFamily="34" charset="-128"/>
              </a:rPr>
              <a:t> INFN Frascati, INFN - Sezione di Napoli</a:t>
            </a:r>
          </a:p>
          <a:p>
            <a:pPr marL="342900" indent="-342900">
              <a:spcBef>
                <a:spcPct val="50000"/>
              </a:spcBef>
              <a:buFontTx/>
              <a:buAutoNum type="arabicPeriod"/>
            </a:pPr>
            <a:r>
              <a:rPr lang="it-IT" sz="1400" dirty="0">
                <a:solidFill>
                  <a:srgbClr val="0033CC"/>
                </a:solidFill>
                <a:latin typeface="Arial Unicode MS" pitchFamily="34" charset="-128"/>
              </a:rPr>
              <a:t>Torino University, Torino Politecnico , University of Alessandria</a:t>
            </a:r>
          </a:p>
          <a:p>
            <a:pPr marL="342900" indent="-342900">
              <a:spcBef>
                <a:spcPct val="50000"/>
              </a:spcBef>
              <a:buFontTx/>
              <a:buAutoNum type="arabicPeriod"/>
            </a:pPr>
            <a:r>
              <a:rPr lang="it-IT" sz="1400" dirty="0">
                <a:solidFill>
                  <a:srgbClr val="0033CC"/>
                </a:solidFill>
                <a:latin typeface="Arial Unicode MS" pitchFamily="34" charset="-128"/>
              </a:rPr>
              <a:t>K.U. Leuven</a:t>
            </a:r>
          </a:p>
          <a:p>
            <a:pPr marL="342900" indent="-342900">
              <a:spcBef>
                <a:spcPct val="50000"/>
              </a:spcBef>
              <a:buFontTx/>
              <a:buAutoNum type="arabicPeriod"/>
            </a:pPr>
            <a:endParaRPr lang="it-IT" sz="1400" dirty="0">
              <a:solidFill>
                <a:srgbClr val="0033CC"/>
              </a:solidFill>
              <a:latin typeface="Arial Unicode MS" pitchFamily="34" charset="-128"/>
            </a:endParaRPr>
          </a:p>
        </p:txBody>
      </p:sp>
      <p:sp>
        <p:nvSpPr>
          <p:cNvPr id="11267" name="Rectangle 10"/>
          <p:cNvSpPr>
            <a:spLocks noChangeArrowheads="1"/>
          </p:cNvSpPr>
          <p:nvPr/>
        </p:nvSpPr>
        <p:spPr bwMode="auto">
          <a:xfrm>
            <a:off x="3714744" y="642918"/>
            <a:ext cx="4860925" cy="4878388"/>
          </a:xfrm>
          <a:prstGeom prst="rect">
            <a:avLst/>
          </a:prstGeom>
          <a:noFill/>
          <a:ln w="9525">
            <a:noFill/>
            <a:miter lim="800000"/>
            <a:headEnd/>
            <a:tailEnd/>
          </a:ln>
        </p:spPr>
        <p:txBody>
          <a:bodyPr>
            <a:spAutoFit/>
          </a:bodyPr>
          <a:lstStyle/>
          <a:p>
            <a:pPr marL="342900" indent="-342900">
              <a:spcBef>
                <a:spcPct val="50000"/>
              </a:spcBef>
              <a:buFontTx/>
              <a:buAutoNum type="arabicPeriod" startAt="12"/>
            </a:pPr>
            <a:r>
              <a:rPr lang="it-IT" sz="1400" dirty="0">
                <a:solidFill>
                  <a:srgbClr val="0033CC"/>
                </a:solidFill>
                <a:latin typeface="Arial Unicode MS" pitchFamily="34" charset="-128"/>
              </a:rPr>
              <a:t>Imperial College London</a:t>
            </a:r>
          </a:p>
          <a:p>
            <a:pPr marL="342900" indent="-342900">
              <a:spcBef>
                <a:spcPct val="50000"/>
              </a:spcBef>
              <a:buFontTx/>
              <a:buAutoNum type="arabicPeriod" startAt="12"/>
            </a:pPr>
            <a:r>
              <a:rPr lang="it-IT" sz="1400" dirty="0">
                <a:solidFill>
                  <a:srgbClr val="0033CC"/>
                </a:solidFill>
                <a:latin typeface="Arial Unicode MS" pitchFamily="34" charset="-128"/>
              </a:rPr>
              <a:t>Universite de Neuchâtel</a:t>
            </a:r>
          </a:p>
          <a:p>
            <a:pPr marL="342900" indent="-342900">
              <a:spcBef>
                <a:spcPct val="50000"/>
              </a:spcBef>
              <a:buFontTx/>
              <a:buAutoNum type="arabicPeriod" startAt="12"/>
            </a:pPr>
            <a:r>
              <a:rPr lang="it-IT" sz="1400" dirty="0">
                <a:solidFill>
                  <a:srgbClr val="0033CC"/>
                </a:solidFill>
                <a:latin typeface="Arial Unicode MS" pitchFamily="34" charset="-128"/>
              </a:rPr>
              <a:t>University of Patras</a:t>
            </a:r>
          </a:p>
          <a:p>
            <a:pPr marL="342900" indent="-342900">
              <a:spcBef>
                <a:spcPct val="50000"/>
              </a:spcBef>
              <a:buFontTx/>
              <a:buAutoNum type="arabicPeriod" startAt="12"/>
            </a:pPr>
            <a:r>
              <a:rPr lang="it-IT" sz="1400" dirty="0">
                <a:solidFill>
                  <a:srgbClr val="0033CC"/>
                </a:solidFill>
                <a:latin typeface="Arial Unicode MS" pitchFamily="34" charset="-128"/>
              </a:rPr>
              <a:t>Institute for Nuclear Research and Nuclear Energy of the Bulgarian Academy of Sciences Sofia</a:t>
            </a:r>
          </a:p>
          <a:p>
            <a:pPr marL="342900" indent="-342900">
              <a:spcBef>
                <a:spcPct val="50000"/>
              </a:spcBef>
              <a:buFontTx/>
              <a:buAutoNum type="arabicPeriod" startAt="12"/>
            </a:pPr>
            <a:r>
              <a:rPr lang="it-IT" sz="1400" dirty="0">
                <a:solidFill>
                  <a:srgbClr val="0033CC"/>
                </a:solidFill>
                <a:latin typeface="Arial Unicode MS" pitchFamily="34" charset="-128"/>
              </a:rPr>
              <a:t>Universiteit Utrecht</a:t>
            </a:r>
          </a:p>
          <a:p>
            <a:pPr marL="342900" indent="-342900">
              <a:spcBef>
                <a:spcPct val="50000"/>
              </a:spcBef>
              <a:buFontTx/>
              <a:buAutoNum type="arabicPeriod" startAt="12"/>
            </a:pPr>
            <a:r>
              <a:rPr lang="it-IT" sz="1400" dirty="0">
                <a:solidFill>
                  <a:srgbClr val="0033CC"/>
                </a:solidFill>
                <a:latin typeface="Arial Unicode MS" pitchFamily="34" charset="-128"/>
              </a:rPr>
              <a:t>Universität Bonn</a:t>
            </a:r>
          </a:p>
          <a:p>
            <a:pPr marL="342900" indent="-342900">
              <a:spcBef>
                <a:spcPct val="50000"/>
              </a:spcBef>
              <a:buFontTx/>
              <a:buAutoNum type="arabicPeriod" startAt="12"/>
            </a:pPr>
            <a:r>
              <a:rPr lang="it-IT" sz="1400" dirty="0">
                <a:solidFill>
                  <a:srgbClr val="0033CC"/>
                </a:solidFill>
                <a:latin typeface="Arial Unicode MS" pitchFamily="34" charset="-128"/>
              </a:rPr>
              <a:t>University of Iceland</a:t>
            </a:r>
          </a:p>
          <a:p>
            <a:pPr marL="342900" indent="-342900">
              <a:spcBef>
                <a:spcPct val="50000"/>
              </a:spcBef>
              <a:buFontTx/>
              <a:buAutoNum type="arabicPeriod" startAt="12"/>
            </a:pPr>
            <a:r>
              <a:rPr lang="it-IT" sz="1400" dirty="0">
                <a:solidFill>
                  <a:srgbClr val="0033CC"/>
                </a:solidFill>
                <a:latin typeface="Arial Unicode MS" pitchFamily="34" charset="-128"/>
              </a:rPr>
              <a:t>Padova University, SISSA Trieste</a:t>
            </a:r>
          </a:p>
          <a:p>
            <a:pPr marL="342900" indent="-342900">
              <a:spcBef>
                <a:spcPct val="50000"/>
              </a:spcBef>
              <a:buFontTx/>
              <a:buAutoNum type="arabicPeriod" startAt="12"/>
            </a:pPr>
            <a:r>
              <a:rPr lang="it-IT" sz="1400" dirty="0">
                <a:solidFill>
                  <a:srgbClr val="0033CC"/>
                </a:solidFill>
                <a:latin typeface="Arial Unicode MS" pitchFamily="34" charset="-128"/>
              </a:rPr>
              <a:t>Universita de Milano-Bicocca, Universita di Milano (Milano I)</a:t>
            </a:r>
          </a:p>
          <a:p>
            <a:pPr marL="342900" indent="-342900">
              <a:spcBef>
                <a:spcPct val="50000"/>
              </a:spcBef>
              <a:buFontTx/>
              <a:buAutoNum type="arabicPeriod" startAt="12"/>
            </a:pPr>
            <a:r>
              <a:rPr lang="it-IT" sz="1400" dirty="0">
                <a:solidFill>
                  <a:srgbClr val="0033CC"/>
                </a:solidFill>
                <a:latin typeface="Arial Unicode MS" pitchFamily="34" charset="-128"/>
              </a:rPr>
              <a:t>V.U. Brussel, U.L.Bruxelles</a:t>
            </a:r>
          </a:p>
          <a:p>
            <a:pPr marL="342900" indent="-342900">
              <a:spcBef>
                <a:spcPct val="50000"/>
              </a:spcBef>
              <a:buFontTx/>
              <a:buAutoNum type="arabicPeriod" startAt="12"/>
            </a:pPr>
            <a:r>
              <a:rPr lang="it-IT" sz="1400" dirty="0">
                <a:solidFill>
                  <a:srgbClr val="0033CC"/>
                </a:solidFill>
                <a:latin typeface="Arial Unicode MS" pitchFamily="34" charset="-128"/>
              </a:rPr>
              <a:t>University Edinburgh</a:t>
            </a:r>
          </a:p>
          <a:p>
            <a:pPr marL="342900" indent="-342900">
              <a:spcBef>
                <a:spcPct val="50000"/>
              </a:spcBef>
              <a:buFontTx/>
              <a:buAutoNum type="arabicPeriod" startAt="12"/>
            </a:pPr>
            <a:r>
              <a:rPr lang="it-IT" sz="1400" dirty="0">
                <a:solidFill>
                  <a:srgbClr val="0033CC"/>
                </a:solidFill>
                <a:latin typeface="Arial Unicode MS" pitchFamily="34" charset="-128"/>
              </a:rPr>
              <a:t>ETH-Zürich</a:t>
            </a:r>
          </a:p>
          <a:p>
            <a:pPr marL="342900" indent="-342900">
              <a:spcBef>
                <a:spcPct val="50000"/>
              </a:spcBef>
              <a:buFontTx/>
              <a:buAutoNum type="arabicPeriod" startAt="12"/>
            </a:pPr>
            <a:r>
              <a:rPr lang="it-IT" sz="1400" dirty="0">
                <a:solidFill>
                  <a:srgbClr val="0033CC"/>
                </a:solidFill>
                <a:latin typeface="Arial Unicode MS" pitchFamily="34" charset="-128"/>
              </a:rPr>
              <a:t>University of Craiova</a:t>
            </a:r>
          </a:p>
          <a:p>
            <a:pPr marL="342900" indent="-342900">
              <a:spcBef>
                <a:spcPct val="50000"/>
              </a:spcBef>
              <a:buFontTx/>
              <a:buAutoNum type="arabicPeriod" startAt="12"/>
            </a:pPr>
            <a:r>
              <a:rPr lang="it-IT" sz="1400" dirty="0">
                <a:solidFill>
                  <a:srgbClr val="0033CC"/>
                </a:solidFill>
                <a:latin typeface="Arial Unicode MS" pitchFamily="34" charset="-128"/>
              </a:rPr>
              <a:t>Groningen University</a:t>
            </a:r>
            <a:r>
              <a:rPr lang="it-IT" sz="1400" dirty="0">
                <a:latin typeface="Arial Unicode MS" pitchFamily="34" charset="-128"/>
              </a:rPr>
              <a:t> </a:t>
            </a:r>
          </a:p>
        </p:txBody>
      </p:sp>
      <p:sp>
        <p:nvSpPr>
          <p:cNvPr id="11268" name="Rectangle 11"/>
          <p:cNvSpPr>
            <a:spLocks noChangeArrowheads="1"/>
          </p:cNvSpPr>
          <p:nvPr/>
        </p:nvSpPr>
        <p:spPr bwMode="auto">
          <a:xfrm>
            <a:off x="3786182" y="5500702"/>
            <a:ext cx="5113337" cy="1127125"/>
          </a:xfrm>
          <a:prstGeom prst="rect">
            <a:avLst/>
          </a:prstGeom>
          <a:noFill/>
          <a:ln w="9525">
            <a:noFill/>
            <a:miter lim="800000"/>
            <a:headEnd/>
            <a:tailEnd/>
          </a:ln>
        </p:spPr>
        <p:txBody>
          <a:bodyPr anchor="ctr">
            <a:spAutoFit/>
          </a:bodyPr>
          <a:lstStyle/>
          <a:p>
            <a:r>
              <a:rPr lang="it-IT" sz="2400" b="1" dirty="0">
                <a:solidFill>
                  <a:srgbClr val="FF3300"/>
                </a:solidFill>
                <a:latin typeface="Batang" pitchFamily="18" charset="-127"/>
              </a:rPr>
              <a:t>Constituents, Fundamental Forces and Symmetries of the Universe</a:t>
            </a:r>
            <a:r>
              <a:rPr lang="it-IT" sz="2000" b="1" dirty="0">
                <a:solidFill>
                  <a:schemeClr val="tx2"/>
                </a:solidFill>
                <a:latin typeface="Batang" pitchFamily="18" charset="-127"/>
              </a:rPr>
              <a:t> </a:t>
            </a:r>
          </a:p>
          <a:p>
            <a:pPr eaLnBrk="0" hangingPunct="0"/>
            <a:r>
              <a:rPr lang="en-US" sz="2000" dirty="0">
                <a:solidFill>
                  <a:schemeClr val="tx2"/>
                </a:solidFill>
                <a:latin typeface="Batang" pitchFamily="18" charset="-127"/>
              </a:rPr>
              <a:t>November 2004 – November 2008</a:t>
            </a:r>
            <a:endParaRPr lang="it-IT" sz="2000" dirty="0">
              <a:solidFill>
                <a:schemeClr val="tx2"/>
              </a:solidFill>
              <a:latin typeface="Batang" pitchFamily="18" charset="-127"/>
            </a:endParaRPr>
          </a:p>
        </p:txBody>
      </p:sp>
      <p:pic>
        <p:nvPicPr>
          <p:cNvPr id="11269" name="Picture 13" descr="luest"/>
          <p:cNvPicPr>
            <a:picLocks noChangeAspect="1" noChangeArrowheads="1"/>
          </p:cNvPicPr>
          <p:nvPr/>
        </p:nvPicPr>
        <p:blipFill>
          <a:blip r:embed="rId2"/>
          <a:srcRect/>
          <a:stretch>
            <a:fillRect/>
          </a:stretch>
        </p:blipFill>
        <p:spPr bwMode="auto">
          <a:xfrm>
            <a:off x="6572264" y="3714752"/>
            <a:ext cx="1984403" cy="1487597"/>
          </a:xfrm>
          <a:prstGeom prst="rect">
            <a:avLst/>
          </a:prstGeom>
          <a:noFill/>
          <a:ln w="9525">
            <a:noFill/>
            <a:miter lim="800000"/>
            <a:headEnd/>
            <a:tailEnd/>
          </a:ln>
        </p:spPr>
      </p:pic>
      <p:sp>
        <p:nvSpPr>
          <p:cNvPr id="11270" name="Text Box 14"/>
          <p:cNvSpPr txBox="1">
            <a:spLocks noChangeArrowheads="1"/>
          </p:cNvSpPr>
          <p:nvPr/>
        </p:nvSpPr>
        <p:spPr bwMode="auto">
          <a:xfrm>
            <a:off x="6061075" y="5143512"/>
            <a:ext cx="3082925" cy="457200"/>
          </a:xfrm>
          <a:prstGeom prst="rect">
            <a:avLst/>
          </a:prstGeom>
          <a:noFill/>
          <a:ln w="9525">
            <a:noFill/>
            <a:miter lim="800000"/>
            <a:headEnd/>
            <a:tailEnd/>
          </a:ln>
        </p:spPr>
        <p:txBody>
          <a:bodyPr wrap="none">
            <a:spAutoFit/>
          </a:bodyPr>
          <a:lstStyle/>
          <a:p>
            <a:r>
              <a:rPr lang="en-US" sz="2400" b="1" dirty="0"/>
              <a:t>Dieter </a:t>
            </a:r>
            <a:r>
              <a:rPr lang="en-US" sz="2400" b="1" dirty="0" err="1"/>
              <a:t>Luest</a:t>
            </a:r>
            <a:r>
              <a:rPr lang="en-US" sz="2400" b="1" dirty="0"/>
              <a:t> Central Coordinator</a:t>
            </a:r>
            <a:endParaRPr lang="it-IT"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Andy Warhol's Vesuvius"/>
          <p:cNvPicPr>
            <a:picLocks noChangeAspect="1" noChangeArrowheads="1"/>
          </p:cNvPicPr>
          <p:nvPr/>
        </p:nvPicPr>
        <p:blipFill>
          <a:blip r:embed="rId2"/>
          <a:srcRect/>
          <a:stretch>
            <a:fillRect/>
          </a:stretch>
        </p:blipFill>
        <p:spPr bwMode="auto">
          <a:xfrm>
            <a:off x="250825" y="1341438"/>
            <a:ext cx="3816350" cy="2892425"/>
          </a:xfrm>
          <a:prstGeom prst="rect">
            <a:avLst/>
          </a:prstGeom>
          <a:noFill/>
          <a:ln w="9525">
            <a:noFill/>
            <a:miter lim="800000"/>
            <a:headEnd/>
            <a:tailEnd/>
          </a:ln>
        </p:spPr>
      </p:pic>
      <p:pic>
        <p:nvPicPr>
          <p:cNvPr id="12291" name="Picture 6" descr="Workshop logo"/>
          <p:cNvPicPr>
            <a:picLocks noChangeAspect="1" noChangeArrowheads="1"/>
          </p:cNvPicPr>
          <p:nvPr/>
        </p:nvPicPr>
        <p:blipFill>
          <a:blip r:embed="rId3"/>
          <a:srcRect/>
          <a:stretch>
            <a:fillRect/>
          </a:stretch>
        </p:blipFill>
        <p:spPr bwMode="auto">
          <a:xfrm>
            <a:off x="250825" y="333375"/>
            <a:ext cx="8569325" cy="685800"/>
          </a:xfrm>
          <a:prstGeom prst="rect">
            <a:avLst/>
          </a:prstGeom>
          <a:noFill/>
          <a:ln w="9525">
            <a:noFill/>
            <a:miter lim="800000"/>
            <a:headEnd/>
            <a:tailEnd/>
          </a:ln>
        </p:spPr>
      </p:pic>
      <p:sp>
        <p:nvSpPr>
          <p:cNvPr id="12292" name="Rectangle 7"/>
          <p:cNvSpPr>
            <a:spLocks noChangeArrowheads="1"/>
          </p:cNvSpPr>
          <p:nvPr/>
        </p:nvSpPr>
        <p:spPr bwMode="auto">
          <a:xfrm>
            <a:off x="0" y="3143250"/>
            <a:ext cx="9144000" cy="0"/>
          </a:xfrm>
          <a:prstGeom prst="rect">
            <a:avLst/>
          </a:prstGeom>
          <a:noFill/>
          <a:ln w="9525">
            <a:noFill/>
            <a:miter lim="800000"/>
            <a:headEnd/>
            <a:tailEnd/>
          </a:ln>
        </p:spPr>
        <p:txBody>
          <a:bodyPr wrap="none" anchor="ctr">
            <a:spAutoFit/>
          </a:bodyPr>
          <a:lstStyle/>
          <a:p>
            <a:endParaRPr lang="it-IT"/>
          </a:p>
        </p:txBody>
      </p:sp>
      <p:pic>
        <p:nvPicPr>
          <p:cNvPr id="12293" name="Picture 9" descr="women participants"/>
          <p:cNvPicPr>
            <a:picLocks noChangeAspect="1" noChangeArrowheads="1"/>
          </p:cNvPicPr>
          <p:nvPr/>
        </p:nvPicPr>
        <p:blipFill>
          <a:blip r:embed="rId4" cstate="print"/>
          <a:srcRect/>
          <a:stretch>
            <a:fillRect/>
          </a:stretch>
        </p:blipFill>
        <p:spPr bwMode="auto">
          <a:xfrm>
            <a:off x="4211638" y="1700213"/>
            <a:ext cx="4787900" cy="3590925"/>
          </a:xfrm>
          <a:prstGeom prst="rect">
            <a:avLst/>
          </a:prstGeom>
          <a:noFill/>
          <a:ln w="9525">
            <a:noFill/>
            <a:miter lim="800000"/>
            <a:headEnd/>
            <a:tailEnd/>
          </a:ln>
        </p:spPr>
      </p:pic>
      <p:pic>
        <p:nvPicPr>
          <p:cNvPr id="12294" name="Picture 11" descr="Workshop logo"/>
          <p:cNvPicPr>
            <a:picLocks noChangeAspect="1" noChangeArrowheads="1"/>
          </p:cNvPicPr>
          <p:nvPr/>
        </p:nvPicPr>
        <p:blipFill>
          <a:blip r:embed="rId5"/>
          <a:srcRect/>
          <a:stretch>
            <a:fillRect/>
          </a:stretch>
        </p:blipFill>
        <p:spPr bwMode="auto">
          <a:xfrm>
            <a:off x="1763713" y="5300663"/>
            <a:ext cx="7215187" cy="577850"/>
          </a:xfrm>
          <a:prstGeom prst="rect">
            <a:avLst/>
          </a:prstGeom>
          <a:noFill/>
          <a:ln w="9525">
            <a:noFill/>
            <a:miter lim="800000"/>
            <a:headEnd/>
            <a:tailEnd/>
          </a:ln>
        </p:spPr>
      </p:pic>
      <p:sp>
        <p:nvSpPr>
          <p:cNvPr id="12295" name="Text Box 12"/>
          <p:cNvSpPr txBox="1">
            <a:spLocks noChangeArrowheads="1"/>
          </p:cNvSpPr>
          <p:nvPr/>
        </p:nvSpPr>
        <p:spPr bwMode="auto">
          <a:xfrm>
            <a:off x="4140200" y="1196975"/>
            <a:ext cx="4826000" cy="517525"/>
          </a:xfrm>
          <a:prstGeom prst="rect">
            <a:avLst/>
          </a:prstGeom>
          <a:noFill/>
          <a:ln w="9525">
            <a:noFill/>
            <a:miter lim="800000"/>
            <a:headEnd/>
            <a:tailEnd/>
          </a:ln>
        </p:spPr>
        <p:txBody>
          <a:bodyPr>
            <a:spAutoFit/>
          </a:bodyPr>
          <a:lstStyle/>
          <a:p>
            <a:pPr>
              <a:spcBef>
                <a:spcPct val="50000"/>
              </a:spcBef>
            </a:pPr>
            <a:r>
              <a:rPr lang="en-US" sz="1400" i="1">
                <a:solidFill>
                  <a:srgbClr val="FF3300"/>
                </a:solidFill>
                <a:latin typeface="Arial Unicode MS" pitchFamily="34" charset="-128"/>
              </a:rPr>
              <a:t>Women participants of the MidTerm Meeting in Naples 2006</a:t>
            </a:r>
            <a:r>
              <a:rPr lang="en-US" sz="1400">
                <a:latin typeface="Arial Unicode MS" pitchFamily="34" charset="-128"/>
              </a:rPr>
              <a:t> </a:t>
            </a:r>
            <a:endParaRPr lang="it-IT" sz="1400">
              <a:latin typeface="Arial Unicode MS" pitchFamily="34" charset="-128"/>
            </a:endParaRPr>
          </a:p>
        </p:txBody>
      </p:sp>
      <p:sp>
        <p:nvSpPr>
          <p:cNvPr id="12296" name="Text Box 13"/>
          <p:cNvSpPr txBox="1">
            <a:spLocks noChangeArrowheads="1"/>
          </p:cNvSpPr>
          <p:nvPr/>
        </p:nvSpPr>
        <p:spPr bwMode="auto">
          <a:xfrm>
            <a:off x="323850" y="4437063"/>
            <a:ext cx="3671888" cy="549275"/>
          </a:xfrm>
          <a:prstGeom prst="rect">
            <a:avLst/>
          </a:prstGeom>
          <a:noFill/>
          <a:ln w="9525">
            <a:noFill/>
            <a:miter lim="800000"/>
            <a:headEnd/>
            <a:tailEnd/>
          </a:ln>
        </p:spPr>
        <p:txBody>
          <a:bodyPr>
            <a:spAutoFit/>
          </a:bodyPr>
          <a:lstStyle/>
          <a:p>
            <a:pPr>
              <a:spcBef>
                <a:spcPct val="50000"/>
              </a:spcBef>
            </a:pPr>
            <a:r>
              <a:rPr lang="en-US">
                <a:latin typeface="Batang" pitchFamily="18" charset="-127"/>
              </a:rPr>
              <a:t>Each One of the Four Years  there was a Big </a:t>
            </a:r>
          </a:p>
          <a:p>
            <a:pPr>
              <a:spcBef>
                <a:spcPct val="50000"/>
              </a:spcBef>
            </a:pPr>
            <a:r>
              <a:rPr lang="en-US">
                <a:latin typeface="Batang" pitchFamily="18" charset="-127"/>
              </a:rPr>
              <a:t>Network Conference</a:t>
            </a:r>
            <a:endParaRPr lang="it-IT">
              <a:latin typeface="Batang" pitchFamily="18" charset="-127"/>
            </a:endParaRPr>
          </a:p>
        </p:txBody>
      </p:sp>
      <p:sp>
        <p:nvSpPr>
          <p:cNvPr id="12297" name="Text Box 14"/>
          <p:cNvSpPr txBox="1">
            <a:spLocks noChangeArrowheads="1"/>
          </p:cNvSpPr>
          <p:nvPr/>
        </p:nvSpPr>
        <p:spPr bwMode="auto">
          <a:xfrm>
            <a:off x="539750" y="5876925"/>
            <a:ext cx="8424863" cy="831850"/>
          </a:xfrm>
          <a:prstGeom prst="rect">
            <a:avLst/>
          </a:prstGeom>
          <a:noFill/>
          <a:ln w="9525">
            <a:solidFill>
              <a:schemeClr val="tx1"/>
            </a:solidFill>
            <a:miter lim="800000"/>
            <a:headEnd/>
            <a:tailEnd/>
          </a:ln>
        </p:spPr>
        <p:txBody>
          <a:bodyPr>
            <a:spAutoFit/>
          </a:bodyPr>
          <a:lstStyle/>
          <a:p>
            <a:pPr>
              <a:spcBef>
                <a:spcPct val="50000"/>
              </a:spcBef>
            </a:pPr>
            <a:r>
              <a:rPr lang="en-US" sz="2400" b="1">
                <a:latin typeface="Arial Unicode MS" pitchFamily="34" charset="-128"/>
              </a:rPr>
              <a:t>The Participants to the MidTerm Meeting in Naples were 204</a:t>
            </a:r>
            <a:r>
              <a:rPr lang="en-US" sz="2400">
                <a:latin typeface="Arial Unicode MS" pitchFamily="34" charset="-128"/>
              </a:rPr>
              <a:t> / </a:t>
            </a:r>
            <a:r>
              <a:rPr lang="en-US" sz="2400" b="1">
                <a:latin typeface="Arial Unicode MS" pitchFamily="34" charset="-128"/>
              </a:rPr>
              <a:t>There were about 50 thirty minute talks</a:t>
            </a:r>
            <a:endParaRPr lang="it-IT" sz="2400" b="1">
              <a:latin typeface="Arial Unicode MS"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179388" y="1773238"/>
            <a:ext cx="8497887" cy="3881437"/>
          </a:xfrm>
          <a:prstGeom prst="rect">
            <a:avLst/>
          </a:prstGeom>
          <a:noFill/>
          <a:ln w="9525">
            <a:noFill/>
            <a:miter lim="800000"/>
            <a:headEnd/>
            <a:tailEnd/>
          </a:ln>
        </p:spPr>
        <p:txBody>
          <a:bodyPr>
            <a:spAutoFit/>
          </a:bodyPr>
          <a:lstStyle/>
          <a:p>
            <a:pPr marL="342900" indent="-342900">
              <a:spcBef>
                <a:spcPct val="50000"/>
              </a:spcBef>
            </a:pPr>
            <a:r>
              <a:rPr lang="en-US" sz="1600" b="1">
                <a:latin typeface="Times New Roman" pitchFamily="18" charset="0"/>
              </a:rPr>
              <a:t>This School takes place yearly in the framework of the EC-RTN network "Constituents,Fundamental Forces and Symmetries of the Universe". Its aim is to try to give a pedagogical introduction to selected topics in string theory and related matters.  </a:t>
            </a:r>
            <a:endParaRPr lang="en-US" sz="1600">
              <a:latin typeface="Times New Roman" pitchFamily="18" charset="0"/>
            </a:endParaRPr>
          </a:p>
          <a:p>
            <a:pPr marL="342900" indent="-342900">
              <a:spcBef>
                <a:spcPct val="50000"/>
              </a:spcBef>
              <a:buFontTx/>
              <a:buAutoNum type="arabicPeriod"/>
            </a:pPr>
            <a:r>
              <a:rPr lang="it-IT" sz="1600" b="1">
                <a:latin typeface="Times New Roman" pitchFamily="18" charset="0"/>
              </a:rPr>
              <a:t>Lecture Notes on D-brane Models with Fluxes </a:t>
            </a:r>
            <a:br>
              <a:rPr lang="it-IT" sz="1600" b="1">
                <a:latin typeface="Times New Roman" pitchFamily="18" charset="0"/>
              </a:rPr>
            </a:br>
            <a:r>
              <a:rPr lang="it-IT" sz="1600" b="1" i="1">
                <a:solidFill>
                  <a:srgbClr val="0033CC"/>
                </a:solidFill>
                <a:latin typeface="Times New Roman" pitchFamily="18" charset="0"/>
              </a:rPr>
              <a:t>R. Blumenhagen</a:t>
            </a:r>
            <a:r>
              <a:rPr lang="it-IT" sz="1600" b="1">
                <a:latin typeface="Times New Roman" pitchFamily="18" charset="0"/>
              </a:rPr>
              <a:t> </a:t>
            </a:r>
          </a:p>
          <a:p>
            <a:pPr marL="342900" indent="-342900">
              <a:spcBef>
                <a:spcPct val="50000"/>
              </a:spcBef>
              <a:buFontTx/>
              <a:buAutoNum type="arabicPeriod"/>
            </a:pPr>
            <a:r>
              <a:rPr lang="it-IT" sz="1600" b="1">
                <a:latin typeface="Times New Roman" pitchFamily="18" charset="0"/>
              </a:rPr>
              <a:t>Topological String Theory on Calabi-Yau threefolds </a:t>
            </a:r>
            <a:br>
              <a:rPr lang="it-IT" sz="1600" b="1">
                <a:latin typeface="Times New Roman" pitchFamily="18" charset="0"/>
              </a:rPr>
            </a:br>
            <a:r>
              <a:rPr lang="it-IT" sz="1600" b="1">
                <a:latin typeface="Times New Roman" pitchFamily="18" charset="0"/>
              </a:rPr>
              <a:t> </a:t>
            </a:r>
            <a:r>
              <a:rPr lang="it-IT" sz="1600" b="1" i="1">
                <a:solidFill>
                  <a:srgbClr val="0033CC"/>
                </a:solidFill>
                <a:latin typeface="Times New Roman" pitchFamily="18" charset="0"/>
              </a:rPr>
              <a:t>A. Klemm</a:t>
            </a:r>
          </a:p>
          <a:p>
            <a:pPr marL="342900" indent="-342900">
              <a:spcBef>
                <a:spcPct val="50000"/>
              </a:spcBef>
              <a:buFontTx/>
              <a:buAutoNum type="arabicPeriod"/>
            </a:pPr>
            <a:r>
              <a:rPr lang="it-IT" sz="1600" b="1">
                <a:latin typeface="Times New Roman" pitchFamily="18" charset="0"/>
              </a:rPr>
              <a:t>Introduction to Cosmology </a:t>
            </a:r>
            <a:br>
              <a:rPr lang="it-IT" sz="1600" b="1">
                <a:latin typeface="Times New Roman" pitchFamily="18" charset="0"/>
              </a:rPr>
            </a:br>
            <a:r>
              <a:rPr lang="it-IT" sz="1600" b="1" i="1">
                <a:solidFill>
                  <a:srgbClr val="0033CC"/>
                </a:solidFill>
                <a:latin typeface="Times New Roman" pitchFamily="18" charset="0"/>
              </a:rPr>
              <a:t>V.A. Rubakov</a:t>
            </a:r>
          </a:p>
          <a:p>
            <a:pPr marL="342900" indent="-342900">
              <a:spcBef>
                <a:spcPct val="50000"/>
              </a:spcBef>
              <a:buFontTx/>
              <a:buAutoNum type="arabicPeriod"/>
            </a:pPr>
            <a:r>
              <a:rPr lang="it-IT" sz="1600" b="1">
                <a:latin typeface="Times New Roman" pitchFamily="18" charset="0"/>
              </a:rPr>
              <a:t>Lectures on Twistor String Theory and Perturbative Yang-Mills Theory </a:t>
            </a:r>
            <a:br>
              <a:rPr lang="it-IT" sz="1600" b="1">
                <a:latin typeface="Times New Roman" pitchFamily="18" charset="0"/>
              </a:rPr>
            </a:br>
            <a:r>
              <a:rPr lang="it-IT" sz="1600" b="1" i="1">
                <a:solidFill>
                  <a:srgbClr val="0033CC"/>
                </a:solidFill>
                <a:latin typeface="Times New Roman" pitchFamily="18" charset="0"/>
              </a:rPr>
              <a:t>F. Cachazo and P. Svrcek</a:t>
            </a:r>
          </a:p>
          <a:p>
            <a:pPr marL="342900" indent="-342900">
              <a:spcBef>
                <a:spcPct val="50000"/>
              </a:spcBef>
              <a:buFontTx/>
              <a:buAutoNum type="arabicPeriod"/>
            </a:pPr>
            <a:r>
              <a:rPr lang="it-IT" sz="1600" b="1">
                <a:latin typeface="Times New Roman" pitchFamily="18" charset="0"/>
              </a:rPr>
              <a:t>RTN lectures on the non AdS/non CFT Correspondence </a:t>
            </a:r>
            <a:br>
              <a:rPr lang="it-IT" sz="1600" b="1">
                <a:latin typeface="Times New Roman" pitchFamily="18" charset="0"/>
              </a:rPr>
            </a:br>
            <a:r>
              <a:rPr lang="it-IT" sz="1600" b="1" i="1">
                <a:solidFill>
                  <a:srgbClr val="0033CC"/>
                </a:solidFill>
                <a:latin typeface="Times New Roman" pitchFamily="18" charset="0"/>
              </a:rPr>
              <a:t>A. Zaffaroni</a:t>
            </a:r>
          </a:p>
        </p:txBody>
      </p:sp>
      <p:pic>
        <p:nvPicPr>
          <p:cNvPr id="13315" name="Picture 8" descr="conference main image"/>
          <p:cNvPicPr>
            <a:picLocks noChangeAspect="1" noChangeArrowheads="1"/>
          </p:cNvPicPr>
          <p:nvPr/>
        </p:nvPicPr>
        <p:blipFill>
          <a:blip r:embed="rId2"/>
          <a:srcRect/>
          <a:stretch>
            <a:fillRect/>
          </a:stretch>
        </p:blipFill>
        <p:spPr bwMode="auto">
          <a:xfrm>
            <a:off x="250825" y="188913"/>
            <a:ext cx="7077075" cy="1095375"/>
          </a:xfrm>
          <a:prstGeom prst="rect">
            <a:avLst/>
          </a:prstGeom>
          <a:noFill/>
          <a:ln w="9525">
            <a:noFill/>
            <a:miter lim="800000"/>
            <a:headEnd/>
            <a:tailEnd/>
          </a:ln>
        </p:spPr>
      </p:pic>
      <p:sp>
        <p:nvSpPr>
          <p:cNvPr id="13316" name="Text Box 9"/>
          <p:cNvSpPr txBox="1">
            <a:spLocks noChangeArrowheads="1"/>
          </p:cNvSpPr>
          <p:nvPr/>
        </p:nvSpPr>
        <p:spPr bwMode="auto">
          <a:xfrm>
            <a:off x="303213" y="1384300"/>
            <a:ext cx="6932612" cy="336550"/>
          </a:xfrm>
          <a:prstGeom prst="rect">
            <a:avLst/>
          </a:prstGeom>
          <a:noFill/>
          <a:ln w="9525">
            <a:noFill/>
            <a:miter lim="800000"/>
            <a:headEnd/>
            <a:tailEnd/>
          </a:ln>
        </p:spPr>
        <p:txBody>
          <a:bodyPr>
            <a:spAutoFit/>
          </a:bodyPr>
          <a:lstStyle/>
          <a:p>
            <a:pPr algn="ctr"/>
            <a:r>
              <a:rPr lang="it-IT" sz="1600" b="1">
                <a:solidFill>
                  <a:srgbClr val="0033CC"/>
                </a:solidFill>
                <a:latin typeface="Times New Roman" pitchFamily="18" charset="0"/>
              </a:rPr>
              <a:t>January 31 - February 4 2005  SISSA, Trieste, Italy</a:t>
            </a:r>
            <a:r>
              <a:rPr lang="it-IT" sz="1400">
                <a:latin typeface="Times New Roman" pitchFamily="18" charset="0"/>
              </a:rPr>
              <a:t> </a:t>
            </a:r>
          </a:p>
        </p:txBody>
      </p:sp>
      <p:sp>
        <p:nvSpPr>
          <p:cNvPr id="13317" name="WordArt 10"/>
          <p:cNvSpPr>
            <a:spLocks noChangeArrowheads="1" noChangeShapeType="1" noTextEdit="1"/>
          </p:cNvSpPr>
          <p:nvPr/>
        </p:nvSpPr>
        <p:spPr bwMode="auto">
          <a:xfrm rot="-1141536">
            <a:off x="5867400" y="4581525"/>
            <a:ext cx="3154363" cy="874713"/>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it-IT" sz="3600" kern="10">
                <a:ln w="9525">
                  <a:round/>
                  <a:headEnd/>
                  <a:tailEnd/>
                </a:ln>
                <a:gradFill rotWithShape="1">
                  <a:gsLst>
                    <a:gs pos="0">
                      <a:srgbClr val="FFE701"/>
                    </a:gs>
                    <a:gs pos="100000">
                      <a:srgbClr val="FE3E02"/>
                    </a:gs>
                  </a:gsLst>
                  <a:lin ang="6540000" scaled="1"/>
                </a:gradFill>
                <a:latin typeface="Impact"/>
              </a:rPr>
              <a:t>Winter Schools</a:t>
            </a:r>
          </a:p>
        </p:txBody>
      </p:sp>
      <p:sp>
        <p:nvSpPr>
          <p:cNvPr id="13318" name="Rectangle 11"/>
          <p:cNvSpPr>
            <a:spLocks noChangeArrowheads="1"/>
          </p:cNvSpPr>
          <p:nvPr/>
        </p:nvSpPr>
        <p:spPr bwMode="auto">
          <a:xfrm>
            <a:off x="250825" y="5805488"/>
            <a:ext cx="5761038" cy="719137"/>
          </a:xfrm>
          <a:prstGeom prst="rect">
            <a:avLst/>
          </a:prstGeom>
          <a:solidFill>
            <a:schemeClr val="accent1"/>
          </a:solidFill>
          <a:ln w="9525">
            <a:solidFill>
              <a:schemeClr val="tx1"/>
            </a:solidFill>
            <a:miter lim="800000"/>
            <a:headEnd/>
            <a:tailEnd/>
          </a:ln>
        </p:spPr>
        <p:txBody>
          <a:bodyPr wrap="none" anchor="ctr"/>
          <a:lstStyle/>
          <a:p>
            <a:r>
              <a:rPr lang="en-US" sz="1600">
                <a:latin typeface="Times New Roman" pitchFamily="18" charset="0"/>
              </a:rPr>
              <a:t>Every Year, the Various Networks organized WINTER SCHOOLS</a:t>
            </a:r>
          </a:p>
          <a:p>
            <a:r>
              <a:rPr lang="en-US" sz="1600">
                <a:latin typeface="Times New Roman" pitchFamily="18" charset="0"/>
              </a:rPr>
              <a:t>For Graduate Students and Young Post Docs</a:t>
            </a:r>
            <a:endParaRPr lang="it-IT" sz="1600">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3714744" y="3714752"/>
            <a:ext cx="5184775" cy="2222500"/>
          </a:xfrm>
        </p:spPr>
        <p:txBody>
          <a:bodyPr>
            <a:normAutofit fontScale="90000"/>
          </a:bodyPr>
          <a:lstStyle/>
          <a:p>
            <a:pPr fontAlgn="auto">
              <a:spcAft>
                <a:spcPts val="0"/>
              </a:spcAft>
              <a:defRPr/>
            </a:pPr>
            <a:r>
              <a:rPr lang="en-US" dirty="0" smtClean="0"/>
              <a:t>The TMR Winter School in Torino, year 2000, had about 200 participants</a:t>
            </a:r>
            <a:endParaRPr lang="it-IT" dirty="0" smtClean="0"/>
          </a:p>
        </p:txBody>
      </p:sp>
      <p:sp>
        <p:nvSpPr>
          <p:cNvPr id="14339" name="Rectangle 7"/>
          <p:cNvSpPr>
            <a:spLocks noChangeArrowheads="1"/>
          </p:cNvSpPr>
          <p:nvPr/>
        </p:nvSpPr>
        <p:spPr bwMode="auto">
          <a:xfrm>
            <a:off x="323850" y="1628775"/>
            <a:ext cx="8540750" cy="2155825"/>
          </a:xfrm>
          <a:prstGeom prst="rect">
            <a:avLst/>
          </a:prstGeom>
          <a:noFill/>
          <a:ln w="9525">
            <a:noFill/>
            <a:miter lim="800000"/>
            <a:headEnd/>
            <a:tailEnd/>
          </a:ln>
        </p:spPr>
        <p:txBody>
          <a:bodyPr lIns="107916" tIns="99981" rIns="107916" bIns="99981" anchor="ctr">
            <a:spAutoFit/>
          </a:bodyPr>
          <a:lstStyle/>
          <a:p>
            <a:pPr algn="ctr"/>
            <a:r>
              <a:rPr lang="it-IT" sz="1600" b="1" dirty="0">
                <a:latin typeface="Times New Roman" pitchFamily="18" charset="0"/>
              </a:rPr>
              <a:t>Proceedings, 2nd Graduate School, Turin, Italy, January 26-February 2, 2000</a:t>
            </a:r>
            <a:r>
              <a:rPr lang="it-IT" sz="1600" dirty="0">
                <a:latin typeface="Times New Roman" pitchFamily="18" charset="0"/>
              </a:rPr>
              <a:t> </a:t>
            </a:r>
          </a:p>
          <a:p>
            <a:pPr algn="ctr"/>
            <a:r>
              <a:rPr lang="it-IT" sz="1600" b="1" dirty="0">
                <a:latin typeface="Times New Roman" pitchFamily="18" charset="0"/>
                <a:hlinkClick r:id="rId2"/>
              </a:rPr>
              <a:t>M. Billo</a:t>
            </a:r>
            <a:r>
              <a:rPr lang="it-IT" sz="1600" dirty="0">
                <a:latin typeface="Times New Roman" pitchFamily="18" charset="0"/>
              </a:rPr>
              <a:t> (ed.) , </a:t>
            </a:r>
            <a:r>
              <a:rPr lang="it-IT" sz="1600" b="1" dirty="0">
                <a:latin typeface="Times New Roman" pitchFamily="18" charset="0"/>
                <a:hlinkClick r:id="rId3"/>
              </a:rPr>
              <a:t>M. Frau</a:t>
            </a:r>
            <a:r>
              <a:rPr lang="it-IT" sz="1600" dirty="0">
                <a:latin typeface="Times New Roman" pitchFamily="18" charset="0"/>
              </a:rPr>
              <a:t> (ed.) , </a:t>
            </a:r>
            <a:r>
              <a:rPr lang="it-IT" sz="1600" b="1" dirty="0">
                <a:latin typeface="Times New Roman" pitchFamily="18" charset="0"/>
                <a:hlinkClick r:id="rId4"/>
              </a:rPr>
              <a:t>P. Fre</a:t>
            </a:r>
            <a:r>
              <a:rPr lang="it-IT" sz="1600" dirty="0">
                <a:latin typeface="Times New Roman" pitchFamily="18" charset="0"/>
              </a:rPr>
              <a:t> (ed.) , </a:t>
            </a:r>
            <a:r>
              <a:rPr lang="it-IT" sz="1600" b="1" dirty="0">
                <a:latin typeface="Times New Roman" pitchFamily="18" charset="0"/>
                <a:hlinkClick r:id="rId5"/>
              </a:rPr>
              <a:t>A. Lerda</a:t>
            </a:r>
            <a:r>
              <a:rPr lang="it-IT" sz="1600" dirty="0">
                <a:latin typeface="Times New Roman" pitchFamily="18" charset="0"/>
              </a:rPr>
              <a:t> (ed.) , </a:t>
            </a:r>
            <a:r>
              <a:rPr lang="it-IT" sz="1600" b="1" dirty="0">
                <a:latin typeface="Times New Roman" pitchFamily="18" charset="0"/>
                <a:hlinkClick r:id="rId6"/>
              </a:rPr>
              <a:t>I. Pesando</a:t>
            </a:r>
            <a:r>
              <a:rPr lang="it-IT" sz="1600" dirty="0">
                <a:latin typeface="Times New Roman" pitchFamily="18" charset="0"/>
              </a:rPr>
              <a:t> (ed.) , </a:t>
            </a:r>
            <a:r>
              <a:rPr lang="it-IT" sz="1600" b="1" dirty="0">
                <a:latin typeface="Times New Roman" pitchFamily="18" charset="0"/>
                <a:hlinkClick r:id="rId7"/>
              </a:rPr>
              <a:t>S. Sciuto</a:t>
            </a:r>
            <a:r>
              <a:rPr lang="it-IT" sz="1600" dirty="0">
                <a:latin typeface="Times New Roman" pitchFamily="18" charset="0"/>
              </a:rPr>
              <a:t> (ed.) (</a:t>
            </a:r>
            <a:r>
              <a:rPr lang="it-IT" sz="1600" b="1" dirty="0">
                <a:latin typeface="Times New Roman" pitchFamily="18" charset="0"/>
                <a:hlinkClick r:id="rId8"/>
              </a:rPr>
              <a:t>Turin U.</a:t>
            </a:r>
            <a:r>
              <a:rPr lang="it-IT" sz="1600" dirty="0">
                <a:latin typeface="Times New Roman" pitchFamily="18" charset="0"/>
              </a:rPr>
              <a:t>) </a:t>
            </a:r>
            <a:br>
              <a:rPr lang="it-IT" sz="1600" dirty="0">
                <a:latin typeface="Times New Roman" pitchFamily="18" charset="0"/>
              </a:rPr>
            </a:br>
            <a:endParaRPr lang="it-IT" sz="1600" dirty="0">
              <a:latin typeface="Times New Roman" pitchFamily="18" charset="0"/>
            </a:endParaRPr>
          </a:p>
          <a:p>
            <a:pPr algn="r"/>
            <a:r>
              <a:rPr lang="it-IT" sz="1600" dirty="0">
                <a:latin typeface="Times New Roman" pitchFamily="18" charset="0"/>
              </a:rPr>
              <a:t>Conference: </a:t>
            </a:r>
            <a:r>
              <a:rPr lang="it-IT" sz="1600" b="1" dirty="0">
                <a:latin typeface="Times New Roman" pitchFamily="18" charset="0"/>
                <a:hlinkClick r:id="rId9"/>
              </a:rPr>
              <a:t>C00-01-26</a:t>
            </a:r>
            <a:r>
              <a:rPr lang="it-IT" sz="1600" dirty="0">
                <a:latin typeface="Times New Roman" pitchFamily="18" charset="0"/>
              </a:rPr>
              <a:t> (Class.Quant.Grav.17:3377-3597,2000) </a:t>
            </a:r>
          </a:p>
          <a:p>
            <a:pPr algn="r"/>
            <a:r>
              <a:rPr lang="it-IT" sz="1600" dirty="0">
                <a:latin typeface="Times New Roman" pitchFamily="18" charset="0"/>
                <a:hlinkClick r:id="rId10"/>
              </a:rPr>
              <a:t>Contributions</a:t>
            </a:r>
            <a:r>
              <a:rPr lang="it-IT" sz="1600" dirty="0">
                <a:latin typeface="Times New Roman" pitchFamily="18" charset="0"/>
              </a:rPr>
              <a:t/>
            </a:r>
            <a:br>
              <a:rPr lang="it-IT" sz="1600" dirty="0">
                <a:latin typeface="Times New Roman" pitchFamily="18" charset="0"/>
              </a:rPr>
            </a:br>
            <a:endParaRPr lang="it-IT" sz="1600" dirty="0">
              <a:latin typeface="Times New Roman" pitchFamily="18" charset="0"/>
            </a:endParaRPr>
          </a:p>
          <a:p>
            <a:pPr algn="ctr" eaLnBrk="0" hangingPunct="0"/>
            <a:endParaRPr lang="it-IT" sz="1600" dirty="0">
              <a:latin typeface="Times New Roman" pitchFamily="18" charset="0"/>
            </a:endParaRPr>
          </a:p>
        </p:txBody>
      </p:sp>
      <p:pic>
        <p:nvPicPr>
          <p:cNvPr id="14340" name="Picture 9" descr="Cover image"/>
          <p:cNvPicPr>
            <a:picLocks noChangeAspect="1" noChangeArrowheads="1"/>
          </p:cNvPicPr>
          <p:nvPr/>
        </p:nvPicPr>
        <p:blipFill>
          <a:blip r:embed="rId11"/>
          <a:srcRect/>
          <a:stretch>
            <a:fillRect/>
          </a:stretch>
        </p:blipFill>
        <p:spPr bwMode="auto">
          <a:xfrm>
            <a:off x="468313" y="2349500"/>
            <a:ext cx="3030537" cy="4365625"/>
          </a:xfrm>
          <a:prstGeom prst="rect">
            <a:avLst/>
          </a:prstGeom>
          <a:noFill/>
          <a:ln w="9525">
            <a:noFill/>
            <a:miter lim="800000"/>
            <a:headEnd/>
            <a:tailEnd/>
          </a:ln>
        </p:spPr>
      </p:pic>
      <p:sp>
        <p:nvSpPr>
          <p:cNvPr id="14341" name="WordArt 12" descr="White marble"/>
          <p:cNvSpPr>
            <a:spLocks noChangeArrowheads="1" noChangeShapeType="1" noTextEdit="1"/>
          </p:cNvSpPr>
          <p:nvPr/>
        </p:nvSpPr>
        <p:spPr bwMode="auto">
          <a:xfrm>
            <a:off x="214282" y="500042"/>
            <a:ext cx="7000875" cy="6477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it-IT" sz="3600" kern="10" dirty="0">
                <a:ln w="9525">
                  <a:round/>
                  <a:headEnd/>
                  <a:tailEnd/>
                </a:ln>
                <a:blipFill dpi="0" rotWithShape="0">
                  <a:blip r:embed="rId12"/>
                  <a:srcRect/>
                  <a:tile tx="0" ty="0" sx="100000" sy="100000" flip="none" algn="tl"/>
                </a:blipFill>
                <a:latin typeface="Arial Black"/>
              </a:rPr>
              <a:t>Contemporary string theory </a:t>
            </a:r>
          </a:p>
        </p:txBody>
      </p:sp>
      <p:sp>
        <p:nvSpPr>
          <p:cNvPr id="14342" name="WordArt 13" descr="White marble"/>
          <p:cNvSpPr>
            <a:spLocks noChangeArrowheads="1" noChangeShapeType="1" noTextEdit="1"/>
          </p:cNvSpPr>
          <p:nvPr/>
        </p:nvSpPr>
        <p:spPr bwMode="auto">
          <a:xfrm>
            <a:off x="4071934" y="1071546"/>
            <a:ext cx="4838700" cy="6477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it-IT" sz="3600" kern="10" dirty="0">
                <a:ln w="9525">
                  <a:round/>
                  <a:headEnd/>
                  <a:tailEnd/>
                </a:ln>
                <a:blipFill dpi="0" rotWithShape="0">
                  <a:blip r:embed="rId12"/>
                  <a:srcRect/>
                  <a:tile tx="0" ty="0" sx="100000" sy="100000" flip="none" algn="tl"/>
                </a:blipFill>
                <a:latin typeface="Arial Black"/>
              </a:rPr>
              <a:t>and brane physics.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r>
              <a:rPr lang="it-IT" dirty="0" smtClean="0"/>
              <a:t>Ideas about EU – Russia MegaNetworks</a:t>
            </a:r>
            <a:endParaRPr lang="it-IT" dirty="0"/>
          </a:p>
        </p:txBody>
      </p:sp>
      <p:sp>
        <p:nvSpPr>
          <p:cNvPr id="4" name="Подзаголовок 3"/>
          <p:cNvSpPr>
            <a:spLocks noGrp="1"/>
          </p:cNvSpPr>
          <p:nvPr>
            <p:ph type="subTitle" idx="1"/>
          </p:nvPr>
        </p:nvSpPr>
        <p:spPr>
          <a:xfrm>
            <a:off x="214282" y="4042790"/>
            <a:ext cx="5114932" cy="2815210"/>
          </a:xfrm>
        </p:spPr>
        <p:txBody>
          <a:bodyPr/>
          <a:lstStyle/>
          <a:p>
            <a:r>
              <a:rPr lang="it-IT" dirty="0" smtClean="0"/>
              <a:t>All participants to RT have received a short document entitled</a:t>
            </a:r>
          </a:p>
          <a:p>
            <a:r>
              <a:rPr lang="it-IT" dirty="0" smtClean="0"/>
              <a:t>Topics for.....</a:t>
            </a:r>
          </a:p>
          <a:p>
            <a:r>
              <a:rPr lang="it-IT" dirty="0" smtClean="0"/>
              <a:t>It contains the description of some </a:t>
            </a:r>
          </a:p>
          <a:p>
            <a:r>
              <a:rPr lang="it-IT" dirty="0" smtClean="0"/>
              <a:t>Pilot Network SEEDS</a:t>
            </a:r>
            <a:endParaRPr lang="it-IT" dirty="0"/>
          </a:p>
        </p:txBody>
      </p:sp>
      <p:pic>
        <p:nvPicPr>
          <p:cNvPr id="1026" name="Picture 2" descr="https://encrypted-tbn1.gstatic.com/images?q=tbn:ANd9GcSu78bk7i_hjoL5rOD4eG_rmwTOI9oiUkvdVrYOcvfnFLfcnGRxDQ"/>
          <p:cNvPicPr>
            <a:picLocks noChangeAspect="1" noChangeArrowheads="1"/>
          </p:cNvPicPr>
          <p:nvPr/>
        </p:nvPicPr>
        <p:blipFill>
          <a:blip r:embed="rId3"/>
          <a:srcRect/>
          <a:stretch>
            <a:fillRect/>
          </a:stretch>
        </p:blipFill>
        <p:spPr bwMode="auto">
          <a:xfrm>
            <a:off x="285720" y="285728"/>
            <a:ext cx="2038353" cy="2134844"/>
          </a:xfrm>
          <a:prstGeom prst="rect">
            <a:avLst/>
          </a:prstGeom>
          <a:noFill/>
        </p:spPr>
      </p:pic>
      <p:pic>
        <p:nvPicPr>
          <p:cNvPr id="1028" name="Picture 4" descr="https://encrypted-tbn1.gstatic.com/images?q=tbn:ANd9GcSsGNG7g-gvtedlv6uhvdjzdUSbdDMYCaJlmUTHG-v31TUntVtF"/>
          <p:cNvPicPr>
            <a:picLocks noChangeAspect="1" noChangeArrowheads="1"/>
          </p:cNvPicPr>
          <p:nvPr/>
        </p:nvPicPr>
        <p:blipFill>
          <a:blip r:embed="rId4"/>
          <a:srcRect/>
          <a:stretch>
            <a:fillRect/>
          </a:stretch>
        </p:blipFill>
        <p:spPr bwMode="auto">
          <a:xfrm>
            <a:off x="5572132" y="4214818"/>
            <a:ext cx="3252793" cy="243645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it-IT" dirty="0" smtClean="0"/>
              <a:t>THREE PRELIMINARY PROPOSALS</a:t>
            </a:r>
            <a:endParaRPr lang="it-IT" dirty="0"/>
          </a:p>
        </p:txBody>
      </p:sp>
      <p:sp>
        <p:nvSpPr>
          <p:cNvPr id="3" name="Содержимое 2"/>
          <p:cNvSpPr>
            <a:spLocks noGrp="1"/>
          </p:cNvSpPr>
          <p:nvPr>
            <p:ph idx="1"/>
          </p:nvPr>
        </p:nvSpPr>
        <p:spPr/>
        <p:txBody>
          <a:bodyPr/>
          <a:lstStyle/>
          <a:p>
            <a:r>
              <a:rPr lang="it-IT" dirty="0" smtClean="0"/>
              <a:t>Pilot NetWork seed One</a:t>
            </a:r>
            <a:endParaRPr lang="it-IT" sz="2400" dirty="0" smtClean="0"/>
          </a:p>
          <a:p>
            <a:pPr lvl="1"/>
            <a:r>
              <a:rPr lang="it-IT" dirty="0" smtClean="0"/>
              <a:t>Cosmology and Particle Physics after the Discovery of the BEH boson</a:t>
            </a:r>
          </a:p>
          <a:p>
            <a:r>
              <a:rPr lang="it-IT" dirty="0" smtClean="0"/>
              <a:t>Pilot NetWork seed Two</a:t>
            </a:r>
          </a:p>
          <a:p>
            <a:pPr lvl="1"/>
            <a:r>
              <a:rPr lang="it-IT" dirty="0" smtClean="0"/>
              <a:t>Molecular Biology, Medicine</a:t>
            </a:r>
            <a:r>
              <a:rPr lang="it-IT" smtClean="0"/>
              <a:t>, </a:t>
            </a:r>
            <a:r>
              <a:rPr lang="it-IT" smtClean="0"/>
              <a:t>Radiation </a:t>
            </a:r>
            <a:r>
              <a:rPr lang="it-IT" dirty="0" smtClean="0"/>
              <a:t>and Space</a:t>
            </a:r>
          </a:p>
          <a:p>
            <a:r>
              <a:rPr lang="it-IT" dirty="0" smtClean="0"/>
              <a:t>Pilot Network seed Three</a:t>
            </a:r>
          </a:p>
          <a:p>
            <a:pPr lvl="1"/>
            <a:r>
              <a:rPr lang="it-IT" dirty="0" smtClean="0"/>
              <a:t>Heavy Ion Physics and the Development of magnet Technologies, Electronic Technologies and Information Technologies</a:t>
            </a:r>
          </a:p>
          <a:p>
            <a:pPr lvl="1"/>
            <a:endParaRPr lang="it-IT" dirty="0" smtClean="0"/>
          </a:p>
          <a:p>
            <a:pPr lvl="1"/>
            <a:endParaRPr lang="it-IT"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it-IT" dirty="0" smtClean="0"/>
              <a:t>More details you find in the distributed document</a:t>
            </a:r>
            <a:endParaRPr lang="it-IT" dirty="0"/>
          </a:p>
        </p:txBody>
      </p:sp>
      <p:sp>
        <p:nvSpPr>
          <p:cNvPr id="7" name="Текст 6"/>
          <p:cNvSpPr>
            <a:spLocks noGrp="1"/>
          </p:cNvSpPr>
          <p:nvPr>
            <p:ph type="body" idx="1"/>
          </p:nvPr>
        </p:nvSpPr>
        <p:spPr>
          <a:xfrm>
            <a:off x="722313" y="3367088"/>
            <a:ext cx="7707339" cy="1919300"/>
          </a:xfrm>
        </p:spPr>
        <p:txBody>
          <a:bodyPr/>
          <a:lstStyle/>
          <a:p>
            <a:r>
              <a:rPr lang="it-IT" b="1" i="1" dirty="0" smtClean="0"/>
              <a:t>We hope that around these ideas some concrete steps can be taken toward the construction of some </a:t>
            </a:r>
          </a:p>
          <a:p>
            <a:r>
              <a:rPr lang="it-IT" b="1" i="1" dirty="0" smtClean="0"/>
              <a:t>EU-Russia MegaNetwork already in the next days during the Round Table. Indeed we have here a challenging opportunity to talk and exchange ideas and suggestions...</a:t>
            </a:r>
            <a:endParaRPr lang="it-IT" b="1" i="1" dirty="0"/>
          </a:p>
        </p:txBody>
      </p:sp>
      <p:sp>
        <p:nvSpPr>
          <p:cNvPr id="8" name="TextBox 7"/>
          <p:cNvSpPr txBox="1"/>
          <p:nvPr/>
        </p:nvSpPr>
        <p:spPr>
          <a:xfrm>
            <a:off x="1785918" y="5786454"/>
            <a:ext cx="6858048" cy="769441"/>
          </a:xfrm>
          <a:prstGeom prst="rect">
            <a:avLst/>
          </a:prstGeom>
          <a:noFill/>
        </p:spPr>
        <p:txBody>
          <a:bodyPr wrap="square" rtlCol="0">
            <a:spAutoFit/>
          </a:bodyPr>
          <a:lstStyle/>
          <a:p>
            <a:r>
              <a:rPr lang="it-IT" sz="4400" b="1" i="1" dirty="0" smtClean="0">
                <a:solidFill>
                  <a:srgbClr val="FF0000"/>
                </a:solidFill>
              </a:rPr>
              <a:t>THANK YOU FOR YOUR ATTENTION</a:t>
            </a:r>
            <a:endParaRPr lang="it-IT" sz="4400" b="1" i="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p:cNvGrpSpPr/>
          <p:nvPr/>
        </p:nvGrpSpPr>
        <p:grpSpPr>
          <a:xfrm>
            <a:off x="2285984" y="1357298"/>
            <a:ext cx="6858016" cy="4572032"/>
            <a:chOff x="1571604" y="857232"/>
            <a:chExt cx="7353300" cy="5381656"/>
          </a:xfrm>
        </p:grpSpPr>
        <p:pic>
          <p:nvPicPr>
            <p:cNvPr id="1026" name="Picture 2" descr="http://theor.jinr.ru/meetings/2009/rt/images/foto2.jpg"/>
            <p:cNvPicPr>
              <a:picLocks noChangeAspect="1" noChangeArrowheads="1"/>
            </p:cNvPicPr>
            <p:nvPr/>
          </p:nvPicPr>
          <p:blipFill>
            <a:blip r:embed="rId2"/>
            <a:srcRect/>
            <a:stretch>
              <a:fillRect/>
            </a:stretch>
          </p:blipFill>
          <p:spPr bwMode="auto">
            <a:xfrm>
              <a:off x="1571604" y="857232"/>
              <a:ext cx="7353300" cy="952500"/>
            </a:xfrm>
            <a:prstGeom prst="rect">
              <a:avLst/>
            </a:prstGeom>
            <a:noFill/>
          </p:spPr>
        </p:pic>
        <p:pic>
          <p:nvPicPr>
            <p:cNvPr id="1028" name="Picture 4" descr="http://lrb.jinr.ru/new/roundtable/travel_files/foto2.png"/>
            <p:cNvPicPr>
              <a:picLocks noChangeAspect="1" noChangeArrowheads="1"/>
            </p:cNvPicPr>
            <p:nvPr/>
          </p:nvPicPr>
          <p:blipFill>
            <a:blip r:embed="rId3"/>
            <a:srcRect/>
            <a:stretch>
              <a:fillRect/>
            </a:stretch>
          </p:blipFill>
          <p:spPr bwMode="auto">
            <a:xfrm>
              <a:off x="1571604" y="1928802"/>
              <a:ext cx="7353300" cy="952500"/>
            </a:xfrm>
            <a:prstGeom prst="rect">
              <a:avLst/>
            </a:prstGeom>
            <a:noFill/>
          </p:spPr>
        </p:pic>
        <p:pic>
          <p:nvPicPr>
            <p:cNvPr id="1030" name="Picture 6" descr="http://lrb.jinr.ru/astrobiology2011/elements/foto2.png"/>
            <p:cNvPicPr>
              <a:picLocks noChangeAspect="1" noChangeArrowheads="1"/>
            </p:cNvPicPr>
            <p:nvPr/>
          </p:nvPicPr>
          <p:blipFill>
            <a:blip r:embed="rId4"/>
            <a:srcRect/>
            <a:stretch>
              <a:fillRect/>
            </a:stretch>
          </p:blipFill>
          <p:spPr bwMode="auto">
            <a:xfrm>
              <a:off x="1571604" y="3000372"/>
              <a:ext cx="7353300" cy="952500"/>
            </a:xfrm>
            <a:prstGeom prst="rect">
              <a:avLst/>
            </a:prstGeom>
            <a:noFill/>
          </p:spPr>
        </p:pic>
        <p:pic>
          <p:nvPicPr>
            <p:cNvPr id="1032" name="Picture 8" descr="http://theor.jinr.ru/meetings/2011/rt/images/logo03.png"/>
            <p:cNvPicPr>
              <a:picLocks noChangeAspect="1" noChangeArrowheads="1"/>
            </p:cNvPicPr>
            <p:nvPr/>
          </p:nvPicPr>
          <p:blipFill>
            <a:blip r:embed="rId5"/>
            <a:srcRect/>
            <a:stretch>
              <a:fillRect/>
            </a:stretch>
          </p:blipFill>
          <p:spPr bwMode="auto">
            <a:xfrm>
              <a:off x="1571604" y="4071942"/>
              <a:ext cx="7353300" cy="952500"/>
            </a:xfrm>
            <a:prstGeom prst="rect">
              <a:avLst/>
            </a:prstGeom>
            <a:noFill/>
          </p:spPr>
        </p:pic>
        <p:pic>
          <p:nvPicPr>
            <p:cNvPr id="1036" name="Picture 12" descr="http://theor.jinr.ru/~fir2012/rt5/images/new_logo.jpg"/>
            <p:cNvPicPr>
              <a:picLocks noChangeAspect="1" noChangeArrowheads="1"/>
            </p:cNvPicPr>
            <p:nvPr/>
          </p:nvPicPr>
          <p:blipFill>
            <a:blip r:embed="rId6"/>
            <a:srcRect/>
            <a:stretch>
              <a:fillRect/>
            </a:stretch>
          </p:blipFill>
          <p:spPr bwMode="auto">
            <a:xfrm>
              <a:off x="1571604" y="5286388"/>
              <a:ext cx="7353300" cy="952500"/>
            </a:xfrm>
            <a:prstGeom prst="rect">
              <a:avLst/>
            </a:prstGeom>
            <a:noFill/>
          </p:spPr>
        </p:pic>
      </p:grpSp>
      <p:pic>
        <p:nvPicPr>
          <p:cNvPr id="11266" name="Picture 2" descr="22"/>
          <p:cNvPicPr>
            <a:picLocks noChangeAspect="1" noChangeArrowheads="1"/>
          </p:cNvPicPr>
          <p:nvPr/>
        </p:nvPicPr>
        <p:blipFill>
          <a:blip r:embed="rId7" cstate="print"/>
          <a:srcRect/>
          <a:stretch>
            <a:fillRect/>
          </a:stretch>
        </p:blipFill>
        <p:spPr bwMode="auto">
          <a:xfrm>
            <a:off x="214282" y="1357298"/>
            <a:ext cx="2000264" cy="1789299"/>
          </a:xfrm>
          <a:prstGeom prst="rect">
            <a:avLst/>
          </a:prstGeom>
          <a:noFill/>
        </p:spPr>
      </p:pic>
      <p:sp>
        <p:nvSpPr>
          <p:cNvPr id="9" name="Заголовок 8"/>
          <p:cNvSpPr>
            <a:spLocks noGrp="1"/>
          </p:cNvSpPr>
          <p:nvPr>
            <p:ph type="title"/>
          </p:nvPr>
        </p:nvSpPr>
        <p:spPr>
          <a:xfrm>
            <a:off x="214282" y="357166"/>
            <a:ext cx="8229600" cy="1069848"/>
          </a:xfrm>
        </p:spPr>
        <p:txBody>
          <a:bodyPr/>
          <a:lstStyle/>
          <a:p>
            <a:r>
              <a:rPr lang="it-IT" dirty="0" smtClean="0"/>
              <a:t>Five Previous Events</a:t>
            </a:r>
            <a:endParaRPr lang="it-IT" dirty="0"/>
          </a:p>
        </p:txBody>
      </p:sp>
      <p:sp>
        <p:nvSpPr>
          <p:cNvPr id="11" name="TextBox 10"/>
          <p:cNvSpPr txBox="1"/>
          <p:nvPr/>
        </p:nvSpPr>
        <p:spPr>
          <a:xfrm>
            <a:off x="2214546" y="6000768"/>
            <a:ext cx="6929454" cy="830997"/>
          </a:xfrm>
          <a:prstGeom prst="rect">
            <a:avLst/>
          </a:prstGeom>
          <a:noFill/>
        </p:spPr>
        <p:txBody>
          <a:bodyPr wrap="square" rtlCol="0">
            <a:spAutoFit/>
          </a:bodyPr>
          <a:lstStyle/>
          <a:p>
            <a:r>
              <a:rPr lang="it-IT" dirty="0" smtClean="0"/>
              <a:t> </a:t>
            </a:r>
            <a:r>
              <a:rPr lang="it-IT" sz="2400" dirty="0" smtClean="0">
                <a:latin typeface="Times New Roman" pitchFamily="18" charset="0"/>
                <a:cs typeface="Times New Roman" pitchFamily="18" charset="0"/>
              </a:rPr>
              <a:t>Physics, Mathematics, Astronomy and  </a:t>
            </a:r>
            <a:r>
              <a:rPr lang="it-IT" sz="2400" b="1" dirty="0" smtClean="0">
                <a:solidFill>
                  <a:srgbClr val="C00000"/>
                </a:solidFill>
                <a:latin typeface="Times New Roman" pitchFamily="18" charset="0"/>
                <a:cs typeface="Times New Roman" pitchFamily="18" charset="0"/>
              </a:rPr>
              <a:t>Biology</a:t>
            </a:r>
          </a:p>
          <a:p>
            <a:r>
              <a:rPr lang="it-IT" sz="2400" dirty="0" smtClean="0">
                <a:latin typeface="Times New Roman" pitchFamily="18" charset="0"/>
                <a:cs typeface="Times New Roman" pitchFamily="18" charset="0"/>
              </a:rPr>
              <a:t>were discussed</a:t>
            </a:r>
            <a:endParaRPr lang="it-IT" dirty="0"/>
          </a:p>
        </p:txBody>
      </p:sp>
      <p:sp>
        <p:nvSpPr>
          <p:cNvPr id="12" name="TextBox 11"/>
          <p:cNvSpPr txBox="1"/>
          <p:nvPr/>
        </p:nvSpPr>
        <p:spPr>
          <a:xfrm>
            <a:off x="285720" y="3429000"/>
            <a:ext cx="1857388" cy="2554545"/>
          </a:xfrm>
          <a:prstGeom prst="rect">
            <a:avLst/>
          </a:prstGeom>
          <a:noFill/>
        </p:spPr>
        <p:txBody>
          <a:bodyPr wrap="square" rtlCol="0">
            <a:spAutoFit/>
          </a:bodyPr>
          <a:lstStyle/>
          <a:p>
            <a:r>
              <a:rPr lang="it-IT" sz="2000" dirty="0" smtClean="0">
                <a:latin typeface="Times New Roman" pitchFamily="18" charset="0"/>
                <a:cs typeface="Times New Roman" pitchFamily="18" charset="0"/>
              </a:rPr>
              <a:t>In </a:t>
            </a:r>
            <a:r>
              <a:rPr lang="it-IT" sz="2000" b="1" dirty="0" smtClean="0">
                <a:solidFill>
                  <a:srgbClr val="C00000"/>
                </a:solidFill>
                <a:latin typeface="Times New Roman" pitchFamily="18" charset="0"/>
                <a:cs typeface="Times New Roman" pitchFamily="18" charset="0"/>
              </a:rPr>
              <a:t>Astrobiology</a:t>
            </a:r>
          </a:p>
          <a:p>
            <a:r>
              <a:rPr lang="it-IT" sz="2000" dirty="0" smtClean="0">
                <a:latin typeface="Times New Roman" pitchFamily="18" charset="0"/>
                <a:cs typeface="Times New Roman" pitchFamily="18" charset="0"/>
              </a:rPr>
              <a:t>a very new field of investigations was created with very interesting results. </a:t>
            </a:r>
            <a:endParaRPr lang="it-IT"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14356"/>
            <a:ext cx="8229600" cy="1069848"/>
          </a:xfrm>
        </p:spPr>
        <p:txBody>
          <a:bodyPr/>
          <a:lstStyle/>
          <a:p>
            <a:r>
              <a:rPr lang="it-IT" dirty="0" smtClean="0"/>
              <a:t>The Round Table WHAT NEXT</a:t>
            </a:r>
            <a:endParaRPr lang="it-IT" dirty="0"/>
          </a:p>
        </p:txBody>
      </p:sp>
      <p:pic>
        <p:nvPicPr>
          <p:cNvPr id="3074" name="Picture 2" descr="http://theor.jinr.ru/%7Ert6/images/poster1.jpg"/>
          <p:cNvPicPr>
            <a:picLocks noChangeAspect="1" noChangeArrowheads="1"/>
          </p:cNvPicPr>
          <p:nvPr/>
        </p:nvPicPr>
        <p:blipFill>
          <a:blip r:embed="rId2"/>
          <a:srcRect/>
          <a:stretch>
            <a:fillRect/>
          </a:stretch>
        </p:blipFill>
        <p:spPr bwMode="auto">
          <a:xfrm>
            <a:off x="214282" y="1500174"/>
            <a:ext cx="3643338" cy="5149614"/>
          </a:xfrm>
          <a:prstGeom prst="rect">
            <a:avLst/>
          </a:prstGeom>
          <a:noFill/>
        </p:spPr>
      </p:pic>
      <p:sp>
        <p:nvSpPr>
          <p:cNvPr id="4" name="TextBox 3"/>
          <p:cNvSpPr txBox="1"/>
          <p:nvPr/>
        </p:nvSpPr>
        <p:spPr>
          <a:xfrm>
            <a:off x="4071934" y="1643050"/>
            <a:ext cx="4714908" cy="5016758"/>
          </a:xfrm>
          <a:prstGeom prst="rect">
            <a:avLst/>
          </a:prstGeom>
          <a:noFill/>
        </p:spPr>
        <p:txBody>
          <a:bodyPr wrap="square" rtlCol="0">
            <a:spAutoFit/>
          </a:bodyPr>
          <a:lstStyle/>
          <a:p>
            <a:r>
              <a:rPr lang="en-US" sz="2000" b="1" i="1" dirty="0" smtClean="0">
                <a:latin typeface="Times New Roman" pitchFamily="18" charset="0"/>
                <a:cs typeface="Times New Roman" pitchFamily="18" charset="0"/>
              </a:rPr>
              <a:t>The long waited detection of the </a:t>
            </a:r>
            <a:r>
              <a:rPr lang="en-US" sz="2000" b="1" i="1" dirty="0" err="1" smtClean="0">
                <a:latin typeface="Times New Roman" pitchFamily="18" charset="0"/>
                <a:cs typeface="Times New Roman" pitchFamily="18" charset="0"/>
              </a:rPr>
              <a:t>Brout</a:t>
            </a:r>
            <a:r>
              <a:rPr lang="en-US" sz="2000" b="1" i="1" dirty="0" smtClean="0">
                <a:latin typeface="Times New Roman" pitchFamily="18" charset="0"/>
                <a:cs typeface="Times New Roman" pitchFamily="18" charset="0"/>
              </a:rPr>
              <a:t>-</a:t>
            </a:r>
            <a:r>
              <a:rPr lang="en-US" sz="2000" b="1" i="1" dirty="0" err="1" smtClean="0">
                <a:latin typeface="Times New Roman" pitchFamily="18" charset="0"/>
                <a:cs typeface="Times New Roman" pitchFamily="18" charset="0"/>
              </a:rPr>
              <a:t>Englert</a:t>
            </a:r>
            <a:r>
              <a:rPr lang="en-US" sz="2000" b="1" i="1" dirty="0" smtClean="0">
                <a:latin typeface="Times New Roman" pitchFamily="18" charset="0"/>
                <a:cs typeface="Times New Roman" pitchFamily="18" charset="0"/>
              </a:rPr>
              <a:t>-Higgs boson is a milestone of Physics in the new Millennium. To this experimental discovery, which completes the theoretical fabrics of the Standard Model contributed a lot of physicists and engineers from all over the world working at CERN. The Russian and JINR contribution to CERN activities and successes is very large and crucial. The Italian contributions to CERN successes is also very important and conspicuous. The goals of the meeting are both to assess, the historical significance of this epochal discovery and to explore in a wide overview “What next” </a:t>
            </a:r>
            <a:r>
              <a:rPr lang="en-US" sz="1800" dirty="0" smtClean="0">
                <a:latin typeface="Times New Roman" pitchFamily="18" charset="0"/>
                <a:cs typeface="Times New Roman" pitchFamily="18" charset="0"/>
              </a:rPr>
              <a:t>.</a:t>
            </a:r>
            <a:endParaRPr lang="it-IT"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71480"/>
            <a:ext cx="8229600" cy="1066800"/>
          </a:xfrm>
        </p:spPr>
        <p:txBody>
          <a:bodyPr/>
          <a:lstStyle/>
          <a:p>
            <a:r>
              <a:rPr lang="it-IT" sz="3600" dirty="0" smtClean="0"/>
              <a:t>To have a “NEXT” some conditions have to be satisfied:</a:t>
            </a:r>
            <a:endParaRPr lang="it-IT" sz="3600" dirty="0"/>
          </a:p>
        </p:txBody>
      </p:sp>
      <p:sp>
        <p:nvSpPr>
          <p:cNvPr id="3" name="Содержимое 2"/>
          <p:cNvSpPr>
            <a:spLocks noGrp="1"/>
          </p:cNvSpPr>
          <p:nvPr>
            <p:ph idx="1"/>
          </p:nvPr>
        </p:nvSpPr>
        <p:spPr>
          <a:xfrm>
            <a:off x="428596" y="2857496"/>
            <a:ext cx="8229600" cy="3822718"/>
          </a:xfrm>
        </p:spPr>
        <p:txBody>
          <a:bodyPr/>
          <a:lstStyle/>
          <a:p>
            <a:r>
              <a:rPr lang="it-IT" sz="2400" dirty="0" smtClean="0"/>
              <a:t>We need new larger accelerators</a:t>
            </a:r>
          </a:p>
          <a:p>
            <a:pPr lvl="1"/>
            <a:r>
              <a:rPr lang="it-IT" sz="2400" dirty="0" smtClean="0"/>
              <a:t>This requires large international collaborations. EU and Russia have certainly to be part of them.</a:t>
            </a:r>
          </a:p>
          <a:p>
            <a:r>
              <a:rPr lang="it-IT" sz="2400" dirty="0" smtClean="0"/>
              <a:t>We need strong interdisciplinary, international collaborations, theoretical and experimental</a:t>
            </a:r>
          </a:p>
          <a:p>
            <a:pPr lvl="1"/>
            <a:r>
              <a:rPr lang="it-IT" sz="2400" dirty="0" smtClean="0"/>
              <a:t>Here the best frameworks are Networks hence...</a:t>
            </a:r>
          </a:p>
          <a:p>
            <a:r>
              <a:rPr lang="it-IT" sz="2400" dirty="0" smtClean="0"/>
              <a:t>We probably need Large Networks of new conception</a:t>
            </a:r>
          </a:p>
          <a:p>
            <a:pPr lvl="1"/>
            <a:r>
              <a:rPr lang="it-IT" sz="2400" dirty="0" smtClean="0"/>
              <a:t>EU – Russia Networks are a great challenge</a:t>
            </a:r>
          </a:p>
          <a:p>
            <a:r>
              <a:rPr lang="it-IT" sz="2400" dirty="0" smtClean="0"/>
              <a:t>In the past we had the Networks.....</a:t>
            </a:r>
            <a:endParaRPr lang="it-IT" sz="2400" dirty="0"/>
          </a:p>
        </p:txBody>
      </p:sp>
      <p:pic>
        <p:nvPicPr>
          <p:cNvPr id="12290" name="Picture 2" descr="http://www.linearcollider.org/from-design-to-reality/images/collider_graph_large.png"/>
          <p:cNvPicPr>
            <a:picLocks noChangeAspect="1" noChangeArrowheads="1"/>
          </p:cNvPicPr>
          <p:nvPr/>
        </p:nvPicPr>
        <p:blipFill>
          <a:blip r:embed="rId2" cstate="print"/>
          <a:srcRect/>
          <a:stretch>
            <a:fillRect/>
          </a:stretch>
        </p:blipFill>
        <p:spPr bwMode="auto">
          <a:xfrm>
            <a:off x="2928926" y="1071546"/>
            <a:ext cx="5857916" cy="1769579"/>
          </a:xfrm>
          <a:prstGeom prst="rect">
            <a:avLst/>
          </a:prstGeom>
          <a:noFill/>
        </p:spPr>
      </p:pic>
      <p:sp>
        <p:nvSpPr>
          <p:cNvPr id="5" name="TextBox 4"/>
          <p:cNvSpPr txBox="1"/>
          <p:nvPr/>
        </p:nvSpPr>
        <p:spPr>
          <a:xfrm>
            <a:off x="642910" y="1785926"/>
            <a:ext cx="3786214" cy="523220"/>
          </a:xfrm>
          <a:prstGeom prst="rect">
            <a:avLst/>
          </a:prstGeom>
          <a:solidFill>
            <a:srgbClr val="FFC000"/>
          </a:solidFill>
          <a:ln>
            <a:solidFill>
              <a:schemeClr val="accent1"/>
            </a:solidFill>
          </a:ln>
        </p:spPr>
        <p:txBody>
          <a:bodyPr wrap="square" rtlCol="0">
            <a:spAutoFit/>
          </a:bodyPr>
          <a:lstStyle/>
          <a:p>
            <a:pPr algn="ctr"/>
            <a:r>
              <a:rPr lang="it-IT" sz="2800" dirty="0" smtClean="0"/>
              <a:t>The International Linear Collider</a:t>
            </a:r>
            <a:endParaRPr lang="it-IT"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it-IT" dirty="0" smtClean="0"/>
              <a:t>In previous Frame Plans we had the Networks</a:t>
            </a:r>
            <a:endParaRPr lang="it-IT" dirty="0"/>
          </a:p>
        </p:txBody>
      </p:sp>
      <p:sp>
        <p:nvSpPr>
          <p:cNvPr id="5" name="Содержимое 4"/>
          <p:cNvSpPr>
            <a:spLocks noGrp="1"/>
          </p:cNvSpPr>
          <p:nvPr>
            <p:ph idx="1"/>
          </p:nvPr>
        </p:nvSpPr>
        <p:spPr/>
        <p:txBody>
          <a:bodyPr/>
          <a:lstStyle/>
          <a:p>
            <a:r>
              <a:rPr lang="it-IT" sz="2400" dirty="0" smtClean="0"/>
              <a:t>The Networks played a very important role</a:t>
            </a:r>
          </a:p>
          <a:p>
            <a:r>
              <a:rPr lang="it-IT" sz="2400" dirty="0" smtClean="0"/>
              <a:t>They helped forming coherent and well functioning scientific communities</a:t>
            </a:r>
          </a:p>
          <a:p>
            <a:r>
              <a:rPr lang="it-IT" sz="2400" dirty="0" smtClean="0"/>
              <a:t>They provided jobs for young scientists</a:t>
            </a:r>
          </a:p>
          <a:p>
            <a:r>
              <a:rPr lang="it-IT" sz="2400" dirty="0" smtClean="0"/>
              <a:t>They allowed extensive continental circulation of postdocs</a:t>
            </a:r>
          </a:p>
          <a:p>
            <a:r>
              <a:rPr lang="it-IT" sz="2400" dirty="0" smtClean="0"/>
              <a:t>They allowed to share best practices in the selection and evaluation of young scientists</a:t>
            </a:r>
          </a:p>
          <a:p>
            <a:r>
              <a:rPr lang="it-IT" sz="2400" dirty="0" smtClean="0"/>
              <a:t>They provided the means of organizing Large Conferences and Thematic Graduate Schools</a:t>
            </a:r>
            <a:endParaRPr lang="it-IT"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500042"/>
            <a:ext cx="8229600" cy="1066800"/>
          </a:xfrm>
        </p:spPr>
        <p:txBody>
          <a:bodyPr>
            <a:normAutofit fontScale="90000"/>
          </a:bodyPr>
          <a:lstStyle/>
          <a:p>
            <a:pPr fontAlgn="auto">
              <a:spcAft>
                <a:spcPts val="0"/>
              </a:spcAft>
              <a:defRPr/>
            </a:pPr>
            <a:r>
              <a:rPr lang="en-US" dirty="0" smtClean="0"/>
              <a:t>Some Theoretical Networks in Previous EU - Frame Plans</a:t>
            </a:r>
            <a:endParaRPr lang="it-IT" dirty="0" smtClean="0"/>
          </a:p>
        </p:txBody>
      </p:sp>
      <p:sp>
        <p:nvSpPr>
          <p:cNvPr id="6147" name="Rectangle 4"/>
          <p:cNvSpPr>
            <a:spLocks noGrp="1" noChangeArrowheads="1"/>
          </p:cNvSpPr>
          <p:nvPr>
            <p:ph idx="1"/>
          </p:nvPr>
        </p:nvSpPr>
        <p:spPr>
          <a:xfrm>
            <a:off x="457200" y="1600200"/>
            <a:ext cx="8075613" cy="2189163"/>
          </a:xfrm>
        </p:spPr>
        <p:txBody>
          <a:bodyPr/>
          <a:lstStyle/>
          <a:p>
            <a:r>
              <a:rPr lang="en-US" sz="2400" dirty="0" smtClean="0"/>
              <a:t>SCIENCE </a:t>
            </a:r>
            <a:r>
              <a:rPr lang="en-US" sz="2400" dirty="0" err="1" smtClean="0"/>
              <a:t>Programme</a:t>
            </a:r>
            <a:r>
              <a:rPr lang="en-US" sz="2400" dirty="0" smtClean="0"/>
              <a:t> (1992-1996)</a:t>
            </a:r>
          </a:p>
          <a:p>
            <a:r>
              <a:rPr lang="en-US" sz="2400" dirty="0" smtClean="0"/>
              <a:t>TMR </a:t>
            </a:r>
            <a:r>
              <a:rPr lang="en-US" sz="2400" dirty="0" err="1" smtClean="0"/>
              <a:t>Programme</a:t>
            </a:r>
            <a:r>
              <a:rPr lang="en-US" sz="2400" dirty="0" smtClean="0"/>
              <a:t> (1996 -2000)</a:t>
            </a:r>
          </a:p>
          <a:p>
            <a:r>
              <a:rPr lang="en-US" sz="2400" dirty="0" smtClean="0"/>
              <a:t>RTN </a:t>
            </a:r>
            <a:r>
              <a:rPr lang="en-US" sz="2400" dirty="0" err="1" smtClean="0"/>
              <a:t>Programme</a:t>
            </a:r>
            <a:r>
              <a:rPr lang="en-US" sz="2400" dirty="0" smtClean="0"/>
              <a:t> (2000 – 2004)</a:t>
            </a:r>
          </a:p>
          <a:p>
            <a:r>
              <a:rPr lang="en-US" sz="2400" dirty="0" smtClean="0"/>
              <a:t>Marie Curie Action </a:t>
            </a:r>
            <a:r>
              <a:rPr lang="en-US" sz="2400" dirty="0" err="1" smtClean="0"/>
              <a:t>Programme</a:t>
            </a:r>
            <a:r>
              <a:rPr lang="en-US" sz="2400" dirty="0" smtClean="0"/>
              <a:t> (2004 -2008)</a:t>
            </a:r>
            <a:endParaRPr lang="it-IT" sz="2400" dirty="0" smtClean="0"/>
          </a:p>
        </p:txBody>
      </p:sp>
      <p:sp>
        <p:nvSpPr>
          <p:cNvPr id="6148" name="Rectangle 5"/>
          <p:cNvSpPr>
            <a:spLocks noChangeArrowheads="1"/>
          </p:cNvSpPr>
          <p:nvPr/>
        </p:nvSpPr>
        <p:spPr bwMode="auto">
          <a:xfrm>
            <a:off x="250825" y="3429000"/>
            <a:ext cx="8569325" cy="1944688"/>
          </a:xfrm>
          <a:prstGeom prst="rect">
            <a:avLst/>
          </a:prstGeom>
          <a:solidFill>
            <a:srgbClr val="FFFF00"/>
          </a:solidFill>
          <a:ln w="9525">
            <a:solidFill>
              <a:schemeClr val="tx1"/>
            </a:solidFill>
            <a:miter lim="800000"/>
            <a:headEnd/>
            <a:tailEnd/>
          </a:ln>
        </p:spPr>
        <p:txBody>
          <a:bodyPr wrap="none" anchor="ctr"/>
          <a:lstStyle/>
          <a:p>
            <a:r>
              <a:rPr lang="en-US" sz="1800" b="1" dirty="0">
                <a:latin typeface="Times New Roman" pitchFamily="18" charset="0"/>
              </a:rPr>
              <a:t>Within the framework of these </a:t>
            </a:r>
            <a:r>
              <a:rPr lang="en-US" sz="1800" b="1" dirty="0" err="1">
                <a:latin typeface="Times New Roman" pitchFamily="18" charset="0"/>
              </a:rPr>
              <a:t>Programmes</a:t>
            </a:r>
            <a:r>
              <a:rPr lang="en-US" sz="1800" b="1" dirty="0">
                <a:latin typeface="Times New Roman" pitchFamily="18" charset="0"/>
              </a:rPr>
              <a:t> there were up to three parallel </a:t>
            </a:r>
            <a:r>
              <a:rPr lang="en-US" sz="1800" b="1" dirty="0" err="1">
                <a:latin typeface="Times New Roman" pitchFamily="18" charset="0"/>
              </a:rPr>
              <a:t>NetWork</a:t>
            </a:r>
            <a:r>
              <a:rPr lang="en-US" sz="1800" b="1" dirty="0">
                <a:latin typeface="Times New Roman" pitchFamily="18" charset="0"/>
              </a:rPr>
              <a:t> </a:t>
            </a:r>
          </a:p>
          <a:p>
            <a:r>
              <a:rPr lang="en-US" sz="1800" b="1" dirty="0">
                <a:latin typeface="Times New Roman" pitchFamily="18" charset="0"/>
              </a:rPr>
              <a:t>Groups in String Theory, </a:t>
            </a:r>
            <a:r>
              <a:rPr lang="en-US" sz="1800" b="1" dirty="0" err="1">
                <a:latin typeface="Times New Roman" pitchFamily="18" charset="0"/>
              </a:rPr>
              <a:t>Supergravity</a:t>
            </a:r>
            <a:r>
              <a:rPr lang="en-US" sz="1800" b="1" dirty="0">
                <a:latin typeface="Times New Roman" pitchFamily="18" charset="0"/>
              </a:rPr>
              <a:t> and allied Theoretical Physics Topics. </a:t>
            </a:r>
          </a:p>
          <a:p>
            <a:r>
              <a:rPr lang="en-US" sz="1800" b="1" dirty="0">
                <a:latin typeface="Times New Roman" pitchFamily="18" charset="0"/>
              </a:rPr>
              <a:t>The Organization of these Networks played a very important </a:t>
            </a:r>
          </a:p>
          <a:p>
            <a:r>
              <a:rPr lang="en-US" sz="1800" b="1" dirty="0">
                <a:latin typeface="Times New Roman" pitchFamily="18" charset="0"/>
              </a:rPr>
              <a:t>role  at the continental level giving birth to a coherent Community of Scientists, </a:t>
            </a:r>
          </a:p>
          <a:p>
            <a:r>
              <a:rPr lang="en-US" sz="1800" b="1" dirty="0">
                <a:latin typeface="Times New Roman" pitchFamily="18" charset="0"/>
              </a:rPr>
              <a:t>introducing Sequential Conferences, exchange of Post Doctoral Fellows, </a:t>
            </a:r>
          </a:p>
          <a:p>
            <a:r>
              <a:rPr lang="en-US" sz="1800" b="1" dirty="0">
                <a:latin typeface="Times New Roman" pitchFamily="18" charset="0"/>
              </a:rPr>
              <a:t>Specialized Winter Schools and significantly improving the </a:t>
            </a:r>
          </a:p>
          <a:p>
            <a:r>
              <a:rPr lang="en-US" sz="1800" b="1" dirty="0">
                <a:latin typeface="Times New Roman" pitchFamily="18" charset="0"/>
              </a:rPr>
              <a:t>capability of  Planning Together Future Steps and Collaborations.</a:t>
            </a:r>
            <a:endParaRPr lang="it-IT" sz="1800" b="1" dirty="0">
              <a:latin typeface="Times New Roman" pitchFamily="18" charset="0"/>
            </a:endParaRPr>
          </a:p>
        </p:txBody>
      </p:sp>
      <p:sp>
        <p:nvSpPr>
          <p:cNvPr id="6149" name="Text Box 6"/>
          <p:cNvSpPr txBox="1">
            <a:spLocks noChangeArrowheads="1"/>
          </p:cNvSpPr>
          <p:nvPr/>
        </p:nvSpPr>
        <p:spPr bwMode="auto">
          <a:xfrm>
            <a:off x="1258888" y="5516563"/>
            <a:ext cx="7223125" cy="1006475"/>
          </a:xfrm>
          <a:prstGeom prst="rect">
            <a:avLst/>
          </a:prstGeom>
          <a:noFill/>
          <a:ln w="9525">
            <a:noFill/>
            <a:miter lim="800000"/>
            <a:headEnd/>
            <a:tailEnd/>
          </a:ln>
        </p:spPr>
        <p:txBody>
          <a:bodyPr wrap="none">
            <a:spAutoFit/>
          </a:bodyPr>
          <a:lstStyle/>
          <a:p>
            <a:r>
              <a:rPr lang="en-US" sz="1400" b="1">
                <a:latin typeface="Times New Roman" pitchFamily="18" charset="0"/>
              </a:rPr>
              <a:t>Two of the Scientists who acted as Central Coordinators of such Networks are today present </a:t>
            </a:r>
          </a:p>
          <a:p>
            <a:r>
              <a:rPr lang="en-US" sz="1400" b="1">
                <a:latin typeface="Times New Roman" pitchFamily="18" charset="0"/>
              </a:rPr>
              <a:t>in this  Conference Room</a:t>
            </a:r>
          </a:p>
          <a:p>
            <a:r>
              <a:rPr lang="en-US" sz="1600" b="1">
                <a:solidFill>
                  <a:srgbClr val="0033CC"/>
                </a:solidFill>
                <a:latin typeface="Times New Roman" pitchFamily="18" charset="0"/>
              </a:rPr>
              <a:t>PROF. ANTOINE VAN PROEYEN of Katholieke Universitat Leuven (Belgium)</a:t>
            </a:r>
          </a:p>
          <a:p>
            <a:r>
              <a:rPr lang="en-US" sz="1600" b="1">
                <a:solidFill>
                  <a:srgbClr val="0033CC"/>
                </a:solidFill>
                <a:latin typeface="Times New Roman" pitchFamily="18" charset="0"/>
              </a:rPr>
              <a:t>PROF. IGNATIOS ANTONIADIS of Ecole Politechnique (France) and CERN </a:t>
            </a:r>
            <a:endParaRPr lang="it-IT" sz="1600" b="1">
              <a:solidFill>
                <a:srgbClr val="0033CC"/>
              </a:solidFill>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57158" y="428604"/>
            <a:ext cx="8229600" cy="1069975"/>
          </a:xfrm>
        </p:spPr>
        <p:txBody>
          <a:bodyPr/>
          <a:lstStyle/>
          <a:p>
            <a:r>
              <a:rPr lang="en-US" sz="2000" dirty="0" smtClean="0"/>
              <a:t>TMR project ERBFMRXCT96-0045</a:t>
            </a:r>
            <a:br>
              <a:rPr lang="en-US" sz="2000" dirty="0" smtClean="0"/>
            </a:br>
            <a:r>
              <a:rPr lang="en-US" sz="2000" dirty="0" smtClean="0">
                <a:solidFill>
                  <a:srgbClr val="0033CC"/>
                </a:solidFill>
              </a:rPr>
              <a:t>Quantum aspects of gauge theories, </a:t>
            </a:r>
            <a:r>
              <a:rPr lang="en-US" sz="2000" dirty="0" err="1" smtClean="0">
                <a:solidFill>
                  <a:srgbClr val="0033CC"/>
                </a:solidFill>
              </a:rPr>
              <a:t>supersymmetry</a:t>
            </a:r>
            <a:r>
              <a:rPr lang="en-US" sz="2000" dirty="0" smtClean="0">
                <a:solidFill>
                  <a:srgbClr val="0033CC"/>
                </a:solidFill>
              </a:rPr>
              <a:t> and unification</a:t>
            </a:r>
            <a:br>
              <a:rPr lang="en-US" sz="2000" dirty="0" smtClean="0">
                <a:solidFill>
                  <a:srgbClr val="0033CC"/>
                </a:solidFill>
              </a:rPr>
            </a:br>
            <a:r>
              <a:rPr lang="en-US" sz="2000" dirty="0" smtClean="0">
                <a:solidFill>
                  <a:srgbClr val="0033CC"/>
                </a:solidFill>
              </a:rPr>
              <a:t>1996 – 2000</a:t>
            </a:r>
            <a:endParaRPr lang="it-IT" dirty="0" smtClean="0">
              <a:solidFill>
                <a:srgbClr val="0033CC"/>
              </a:solidFill>
            </a:endParaRPr>
          </a:p>
        </p:txBody>
      </p:sp>
      <p:sp>
        <p:nvSpPr>
          <p:cNvPr id="7171" name="Rectangle 6"/>
          <p:cNvSpPr>
            <a:spLocks noChangeArrowheads="1"/>
          </p:cNvSpPr>
          <p:nvPr/>
        </p:nvSpPr>
        <p:spPr bwMode="auto">
          <a:xfrm>
            <a:off x="684213" y="1412875"/>
            <a:ext cx="4572000" cy="4064000"/>
          </a:xfrm>
          <a:prstGeom prst="rect">
            <a:avLst/>
          </a:prstGeom>
          <a:noFill/>
          <a:ln w="9525">
            <a:noFill/>
            <a:miter lim="800000"/>
            <a:headEnd/>
            <a:tailEnd/>
          </a:ln>
        </p:spPr>
        <p:txBody>
          <a:bodyPr>
            <a:spAutoFit/>
          </a:bodyPr>
          <a:lstStyle/>
          <a:p>
            <a:pPr marL="342900" indent="-342900">
              <a:spcBef>
                <a:spcPct val="50000"/>
              </a:spcBef>
            </a:pPr>
            <a:endParaRPr lang="it-IT"/>
          </a:p>
          <a:p>
            <a:pPr marL="342900" indent="-342900">
              <a:spcBef>
                <a:spcPct val="50000"/>
              </a:spcBef>
              <a:buFontTx/>
              <a:buAutoNum type="arabicPeriod"/>
            </a:pPr>
            <a:r>
              <a:rPr lang="it-IT"/>
              <a:t>  </a:t>
            </a:r>
            <a:r>
              <a:rPr lang="it-IT" sz="1600">
                <a:latin typeface="Times New Roman" pitchFamily="18" charset="0"/>
              </a:rPr>
              <a:t>Belgium: K.U. Leuven, V.U. Brussel</a:t>
            </a:r>
          </a:p>
          <a:p>
            <a:pPr marL="342900" indent="-342900">
              <a:spcBef>
                <a:spcPct val="50000"/>
              </a:spcBef>
              <a:buFontTx/>
              <a:buAutoNum type="arabicPeriod"/>
            </a:pPr>
            <a:r>
              <a:rPr lang="it-IT" sz="1600">
                <a:latin typeface="Times New Roman" pitchFamily="18" charset="0"/>
              </a:rPr>
              <a:t> The Netherlands: Utrecht, Groningen</a:t>
            </a:r>
          </a:p>
          <a:p>
            <a:pPr marL="342900" indent="-342900">
              <a:spcBef>
                <a:spcPct val="50000"/>
              </a:spcBef>
              <a:buFontTx/>
              <a:buAutoNum type="arabicPeriod"/>
            </a:pPr>
            <a:r>
              <a:rPr lang="it-IT" sz="1600">
                <a:latin typeface="Times New Roman" pitchFamily="18" charset="0"/>
              </a:rPr>
              <a:t> France: Paris ENS</a:t>
            </a:r>
          </a:p>
          <a:p>
            <a:pPr marL="342900" indent="-342900">
              <a:spcBef>
                <a:spcPct val="50000"/>
              </a:spcBef>
              <a:buFontTx/>
              <a:buAutoNum type="arabicPeriod"/>
            </a:pPr>
            <a:r>
              <a:rPr lang="it-IT" sz="1600">
                <a:latin typeface="Times New Roman" pitchFamily="18" charset="0"/>
              </a:rPr>
              <a:t> Switzerland: Neuchâtel</a:t>
            </a:r>
          </a:p>
          <a:p>
            <a:pPr marL="342900" indent="-342900">
              <a:spcBef>
                <a:spcPct val="50000"/>
              </a:spcBef>
              <a:buFontTx/>
              <a:buAutoNum type="arabicPeriod"/>
            </a:pPr>
            <a:r>
              <a:rPr lang="it-IT" sz="1600">
                <a:latin typeface="Times New Roman" pitchFamily="18" charset="0"/>
              </a:rPr>
              <a:t>United Kingdom: London Imperial College</a:t>
            </a:r>
          </a:p>
          <a:p>
            <a:pPr marL="342900" indent="-342900">
              <a:spcBef>
                <a:spcPct val="50000"/>
              </a:spcBef>
              <a:buFontTx/>
              <a:buAutoNum type="arabicPeriod"/>
            </a:pPr>
            <a:r>
              <a:rPr lang="it-IT" sz="1600">
                <a:latin typeface="Times New Roman" pitchFamily="18" charset="0"/>
              </a:rPr>
              <a:t> Denmark: Copenhagen Nordita</a:t>
            </a:r>
          </a:p>
          <a:p>
            <a:pPr marL="342900" indent="-342900">
              <a:spcBef>
                <a:spcPct val="50000"/>
              </a:spcBef>
              <a:buFontTx/>
              <a:buAutoNum type="arabicPeriod"/>
            </a:pPr>
            <a:r>
              <a:rPr lang="it-IT" sz="1600">
                <a:latin typeface="Times New Roman" pitchFamily="18" charset="0"/>
              </a:rPr>
              <a:t> Germany: H.U. Berlin, München Ludwig Maximilians, Bonn</a:t>
            </a:r>
          </a:p>
          <a:p>
            <a:pPr marL="342900" indent="-342900">
              <a:spcBef>
                <a:spcPct val="50000"/>
              </a:spcBef>
              <a:buFontTx/>
              <a:buAutoNum type="arabicPeriod"/>
            </a:pPr>
            <a:r>
              <a:rPr lang="it-IT" sz="1600">
                <a:latin typeface="Times New Roman" pitchFamily="18" charset="0"/>
              </a:rPr>
              <a:t> Italy: Torino univ, Torino politecnico, Genova, Milano</a:t>
            </a:r>
          </a:p>
          <a:p>
            <a:pPr marL="342900" indent="-342900">
              <a:spcBef>
                <a:spcPct val="50000"/>
              </a:spcBef>
              <a:buFontTx/>
              <a:buAutoNum type="arabicPeriod"/>
            </a:pPr>
            <a:r>
              <a:rPr lang="it-IT" sz="1600">
                <a:latin typeface="Times New Roman" pitchFamily="18" charset="0"/>
              </a:rPr>
              <a:t> Italy: Frascati, Padova, Napoli, SISSA Trieste </a:t>
            </a:r>
          </a:p>
        </p:txBody>
      </p:sp>
      <p:grpSp>
        <p:nvGrpSpPr>
          <p:cNvPr id="7172" name="Group 7"/>
          <p:cNvGrpSpPr>
            <a:grpSpLocks/>
          </p:cNvGrpSpPr>
          <p:nvPr/>
        </p:nvGrpSpPr>
        <p:grpSpPr bwMode="auto">
          <a:xfrm>
            <a:off x="5580063" y="1557338"/>
            <a:ext cx="2176462" cy="3805237"/>
            <a:chOff x="3878" y="1370"/>
            <a:chExt cx="1371" cy="2397"/>
          </a:xfrm>
        </p:grpSpPr>
        <p:pic>
          <p:nvPicPr>
            <p:cNvPr id="7173" name="Picture 8" descr="photo"/>
            <p:cNvPicPr>
              <a:picLocks noChangeAspect="1" noChangeArrowheads="1"/>
            </p:cNvPicPr>
            <p:nvPr/>
          </p:nvPicPr>
          <p:blipFill>
            <a:blip r:embed="rId2"/>
            <a:srcRect/>
            <a:stretch>
              <a:fillRect/>
            </a:stretch>
          </p:blipFill>
          <p:spPr bwMode="auto">
            <a:xfrm>
              <a:off x="3969" y="1370"/>
              <a:ext cx="1280" cy="1860"/>
            </a:xfrm>
            <a:prstGeom prst="rect">
              <a:avLst/>
            </a:prstGeom>
            <a:noFill/>
            <a:ln w="9525">
              <a:noFill/>
              <a:miter lim="800000"/>
              <a:headEnd/>
              <a:tailEnd/>
            </a:ln>
          </p:spPr>
        </p:pic>
        <p:sp>
          <p:nvSpPr>
            <p:cNvPr id="7174" name="Text Box 9"/>
            <p:cNvSpPr txBox="1">
              <a:spLocks noChangeArrowheads="1"/>
            </p:cNvSpPr>
            <p:nvPr/>
          </p:nvSpPr>
          <p:spPr bwMode="auto">
            <a:xfrm>
              <a:off x="3878" y="3249"/>
              <a:ext cx="1342" cy="518"/>
            </a:xfrm>
            <a:prstGeom prst="rect">
              <a:avLst/>
            </a:prstGeom>
            <a:noFill/>
            <a:ln w="9525">
              <a:noFill/>
              <a:miter lim="800000"/>
              <a:headEnd/>
              <a:tailEnd/>
            </a:ln>
          </p:spPr>
          <p:txBody>
            <a:bodyPr wrap="none">
              <a:spAutoFit/>
            </a:bodyPr>
            <a:lstStyle/>
            <a:p>
              <a:pPr algn="ctr"/>
              <a:r>
                <a:rPr lang="en-US" sz="2400" b="1"/>
                <a:t>Central Coordinator </a:t>
              </a:r>
            </a:p>
            <a:p>
              <a:pPr algn="ctr"/>
              <a:r>
                <a:rPr lang="en-US" sz="2400" b="1"/>
                <a:t>Antoine Van Proeyen  </a:t>
              </a:r>
              <a:endParaRPr lang="it-IT" sz="2400" b="1"/>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ChangeArrowheads="1"/>
          </p:cNvSpPr>
          <p:nvPr/>
        </p:nvSpPr>
        <p:spPr bwMode="auto">
          <a:xfrm>
            <a:off x="468313" y="1125538"/>
            <a:ext cx="8424862" cy="1736725"/>
          </a:xfrm>
          <a:prstGeom prst="rect">
            <a:avLst/>
          </a:prstGeom>
          <a:noFill/>
          <a:ln w="9525">
            <a:noFill/>
            <a:miter lim="800000"/>
            <a:headEnd/>
            <a:tailEnd/>
          </a:ln>
        </p:spPr>
        <p:txBody>
          <a:bodyPr anchor="ctr">
            <a:spAutoFit/>
          </a:bodyPr>
          <a:lstStyle/>
          <a:p>
            <a:pPr algn="ctr"/>
            <a:r>
              <a:rPr lang="it-IT" sz="2400" b="1">
                <a:latin typeface="Arial" charset="0"/>
              </a:rPr>
              <a:t>The quantum structure of spacetime and the geometric nature of fundamental interactions</a:t>
            </a:r>
          </a:p>
          <a:p>
            <a:pPr algn="ctr"/>
            <a:r>
              <a:rPr lang="en-US" sz="2400" b="1">
                <a:latin typeface="Arial" charset="0"/>
              </a:rPr>
              <a:t>2000 - 2004</a:t>
            </a:r>
            <a:endParaRPr lang="it-IT" sz="2400" b="1">
              <a:latin typeface="Arial" charset="0"/>
            </a:endParaRPr>
          </a:p>
          <a:p>
            <a:pPr algn="ctr" eaLnBrk="0" hangingPunct="0"/>
            <a:endParaRPr lang="it-IT" sz="3600">
              <a:latin typeface="Arial" charset="0"/>
            </a:endParaRPr>
          </a:p>
        </p:txBody>
      </p:sp>
      <p:grpSp>
        <p:nvGrpSpPr>
          <p:cNvPr id="8195" name="Group 7"/>
          <p:cNvGrpSpPr>
            <a:grpSpLocks/>
          </p:cNvGrpSpPr>
          <p:nvPr/>
        </p:nvGrpSpPr>
        <p:grpSpPr bwMode="auto">
          <a:xfrm>
            <a:off x="250825" y="260350"/>
            <a:ext cx="6694488" cy="695325"/>
            <a:chOff x="930" y="618"/>
            <a:chExt cx="4217" cy="438"/>
          </a:xfrm>
        </p:grpSpPr>
        <p:pic>
          <p:nvPicPr>
            <p:cNvPr id="8200" name="Picture 8" descr="IHPlogo"/>
            <p:cNvPicPr>
              <a:picLocks noChangeAspect="1" noChangeArrowheads="1"/>
            </p:cNvPicPr>
            <p:nvPr/>
          </p:nvPicPr>
          <p:blipFill>
            <a:blip r:embed="rId2"/>
            <a:srcRect/>
            <a:stretch>
              <a:fillRect/>
            </a:stretch>
          </p:blipFill>
          <p:spPr bwMode="auto">
            <a:xfrm>
              <a:off x="1565" y="618"/>
              <a:ext cx="3582" cy="438"/>
            </a:xfrm>
            <a:prstGeom prst="rect">
              <a:avLst/>
            </a:prstGeom>
            <a:noFill/>
            <a:ln w="9525">
              <a:noFill/>
              <a:miter lim="800000"/>
              <a:headEnd/>
              <a:tailEnd/>
            </a:ln>
          </p:spPr>
        </p:pic>
        <p:pic>
          <p:nvPicPr>
            <p:cNvPr id="8201" name="Picture 9" descr="face"/>
            <p:cNvPicPr>
              <a:picLocks noChangeAspect="1" noChangeArrowheads="1"/>
            </p:cNvPicPr>
            <p:nvPr/>
          </p:nvPicPr>
          <p:blipFill>
            <a:blip r:embed="rId3"/>
            <a:srcRect/>
            <a:stretch>
              <a:fillRect/>
            </a:stretch>
          </p:blipFill>
          <p:spPr bwMode="auto">
            <a:xfrm>
              <a:off x="930" y="618"/>
              <a:ext cx="636" cy="438"/>
            </a:xfrm>
            <a:prstGeom prst="rect">
              <a:avLst/>
            </a:prstGeom>
            <a:noFill/>
            <a:ln w="9525">
              <a:noFill/>
              <a:miter lim="800000"/>
              <a:headEnd/>
              <a:tailEnd/>
            </a:ln>
          </p:spPr>
        </p:pic>
      </p:grpSp>
      <p:sp>
        <p:nvSpPr>
          <p:cNvPr id="8196" name="Rectangle 11"/>
          <p:cNvSpPr>
            <a:spLocks noChangeArrowheads="1"/>
          </p:cNvSpPr>
          <p:nvPr/>
        </p:nvSpPr>
        <p:spPr bwMode="auto">
          <a:xfrm>
            <a:off x="323850" y="2222500"/>
            <a:ext cx="4572000" cy="4422775"/>
          </a:xfrm>
          <a:prstGeom prst="rect">
            <a:avLst/>
          </a:prstGeom>
          <a:noFill/>
          <a:ln w="9525">
            <a:noFill/>
            <a:miter lim="800000"/>
            <a:headEnd/>
            <a:tailEnd/>
          </a:ln>
        </p:spPr>
        <p:txBody>
          <a:bodyPr>
            <a:spAutoFit/>
          </a:bodyPr>
          <a:lstStyle/>
          <a:p>
            <a:pPr marL="342900" indent="-342900">
              <a:spcBef>
                <a:spcPct val="50000"/>
              </a:spcBef>
            </a:pPr>
            <a:endParaRPr lang="it-IT"/>
          </a:p>
          <a:p>
            <a:pPr marL="342900" indent="-342900">
              <a:spcBef>
                <a:spcPct val="50000"/>
              </a:spcBef>
              <a:buFontTx/>
              <a:buAutoNum type="arabicPeriod"/>
            </a:pPr>
            <a:r>
              <a:rPr lang="it-IT"/>
              <a:t> </a:t>
            </a:r>
            <a:r>
              <a:rPr lang="it-IT" sz="1400">
                <a:latin typeface="Arial Unicode MS" pitchFamily="34" charset="-128"/>
              </a:rPr>
              <a:t>Belgium: K.U. Leuven, V.U. Brussel , U.L.Bruxelles</a:t>
            </a:r>
          </a:p>
          <a:p>
            <a:pPr marL="342900" indent="-342900">
              <a:spcBef>
                <a:spcPct val="50000"/>
              </a:spcBef>
              <a:buFontTx/>
              <a:buAutoNum type="arabicPeriod"/>
            </a:pPr>
            <a:r>
              <a:rPr lang="it-IT" sz="1400">
                <a:latin typeface="Arial Unicode MS" pitchFamily="34" charset="-128"/>
              </a:rPr>
              <a:t>The Netherlands: Utrecht, Groningen</a:t>
            </a:r>
          </a:p>
          <a:p>
            <a:pPr marL="342900" indent="-342900">
              <a:spcBef>
                <a:spcPct val="50000"/>
              </a:spcBef>
              <a:buFontTx/>
              <a:buAutoNum type="arabicPeriod"/>
            </a:pPr>
            <a:r>
              <a:rPr lang="it-IT" sz="1400">
                <a:latin typeface="Arial Unicode MS" pitchFamily="34" charset="-128"/>
              </a:rPr>
              <a:t> France: Paris ENS</a:t>
            </a:r>
          </a:p>
          <a:p>
            <a:pPr marL="342900" indent="-342900">
              <a:spcBef>
                <a:spcPct val="50000"/>
              </a:spcBef>
              <a:buFontTx/>
              <a:buAutoNum type="arabicPeriod"/>
            </a:pPr>
            <a:r>
              <a:rPr lang="it-IT" sz="1400">
                <a:latin typeface="Arial Unicode MS" pitchFamily="34" charset="-128"/>
              </a:rPr>
              <a:t> United Kingdom: London Imperial College</a:t>
            </a:r>
          </a:p>
          <a:p>
            <a:pPr marL="342900" indent="-342900">
              <a:spcBef>
                <a:spcPct val="50000"/>
              </a:spcBef>
              <a:buFontTx/>
              <a:buAutoNum type="arabicPeriod"/>
            </a:pPr>
            <a:r>
              <a:rPr lang="it-IT" sz="1400">
                <a:latin typeface="Arial Unicode MS" pitchFamily="34" charset="-128"/>
              </a:rPr>
              <a:t> Spain: Barcelona (ass. to London)</a:t>
            </a:r>
          </a:p>
          <a:p>
            <a:pPr marL="342900" indent="-342900">
              <a:spcBef>
                <a:spcPct val="50000"/>
              </a:spcBef>
              <a:buFontTx/>
              <a:buAutoNum type="arabicPeriod"/>
            </a:pPr>
            <a:r>
              <a:rPr lang="it-IT" sz="1400">
                <a:latin typeface="Arial Unicode MS" pitchFamily="34" charset="-128"/>
              </a:rPr>
              <a:t>  Denmark: Copenhagen Nordita</a:t>
            </a:r>
          </a:p>
          <a:p>
            <a:pPr marL="342900" indent="-342900">
              <a:spcBef>
                <a:spcPct val="50000"/>
              </a:spcBef>
              <a:buFontTx/>
              <a:buAutoNum type="arabicPeriod"/>
            </a:pPr>
            <a:r>
              <a:rPr lang="it-IT" sz="1400">
                <a:latin typeface="Arial Unicode MS" pitchFamily="34" charset="-128"/>
              </a:rPr>
              <a:t>  Germany: H.U. Berlin,</a:t>
            </a:r>
          </a:p>
          <a:p>
            <a:pPr marL="342900" indent="-342900">
              <a:spcBef>
                <a:spcPct val="50000"/>
              </a:spcBef>
              <a:buFontTx/>
              <a:buAutoNum type="arabicPeriod"/>
            </a:pPr>
            <a:r>
              <a:rPr lang="it-IT" sz="1400">
                <a:latin typeface="Arial Unicode MS" pitchFamily="34" charset="-128"/>
              </a:rPr>
              <a:t>  Germany: Bonn, Potsdam</a:t>
            </a:r>
          </a:p>
          <a:p>
            <a:pPr marL="342900" indent="-342900">
              <a:spcBef>
                <a:spcPct val="50000"/>
              </a:spcBef>
              <a:buFontTx/>
              <a:buAutoNum type="arabicPeriod"/>
            </a:pPr>
            <a:r>
              <a:rPr lang="it-IT" sz="1400">
                <a:latin typeface="Arial Unicode MS" pitchFamily="34" charset="-128"/>
              </a:rPr>
              <a:t>   Switzerland: Neuchâtel</a:t>
            </a:r>
          </a:p>
          <a:p>
            <a:pPr marL="342900" indent="-342900">
              <a:spcBef>
                <a:spcPct val="50000"/>
              </a:spcBef>
              <a:buFontTx/>
              <a:buAutoNum type="arabicPeriod"/>
            </a:pPr>
            <a:r>
              <a:rPr lang="it-IT" sz="1400">
                <a:latin typeface="Arial Unicode MS" pitchFamily="34" charset="-128"/>
              </a:rPr>
              <a:t>    Italy: Torino univ, Torino Politecnico , Milano 1</a:t>
            </a:r>
          </a:p>
          <a:p>
            <a:pPr marL="342900" indent="-342900">
              <a:spcBef>
                <a:spcPct val="50000"/>
              </a:spcBef>
              <a:buFontTx/>
              <a:buAutoNum type="arabicPeriod"/>
            </a:pPr>
            <a:r>
              <a:rPr lang="it-IT" sz="1400">
                <a:latin typeface="Arial Unicode MS" pitchFamily="34" charset="-128"/>
              </a:rPr>
              <a:t>    Italy: Padova, SISSA Trieste , Milano 2</a:t>
            </a:r>
          </a:p>
          <a:p>
            <a:pPr marL="342900" indent="-342900">
              <a:spcBef>
                <a:spcPct val="50000"/>
              </a:spcBef>
              <a:buFontTx/>
              <a:buAutoNum type="arabicPeriod"/>
            </a:pPr>
            <a:r>
              <a:rPr lang="it-IT" sz="1400">
                <a:latin typeface="Arial Unicode MS" pitchFamily="34" charset="-128"/>
              </a:rPr>
              <a:t>    Italy: Frascati, Genova, Napoli</a:t>
            </a:r>
          </a:p>
          <a:p>
            <a:pPr marL="342900" indent="-342900">
              <a:spcBef>
                <a:spcPct val="50000"/>
              </a:spcBef>
              <a:buFontTx/>
              <a:buAutoNum type="arabicPeriod"/>
            </a:pPr>
            <a:r>
              <a:rPr lang="it-IT" sz="1400">
                <a:latin typeface="Arial Unicode MS" pitchFamily="34" charset="-128"/>
              </a:rPr>
              <a:t>    Greece: Heraklion</a:t>
            </a:r>
          </a:p>
        </p:txBody>
      </p:sp>
      <p:grpSp>
        <p:nvGrpSpPr>
          <p:cNvPr id="8197" name="Group 15"/>
          <p:cNvGrpSpPr>
            <a:grpSpLocks/>
          </p:cNvGrpSpPr>
          <p:nvPr/>
        </p:nvGrpSpPr>
        <p:grpSpPr bwMode="auto">
          <a:xfrm>
            <a:off x="6156325" y="2174875"/>
            <a:ext cx="2176463" cy="3805238"/>
            <a:chOff x="3878" y="1370"/>
            <a:chExt cx="1371" cy="2397"/>
          </a:xfrm>
        </p:grpSpPr>
        <p:pic>
          <p:nvPicPr>
            <p:cNvPr id="8198" name="Picture 13" descr="photo"/>
            <p:cNvPicPr>
              <a:picLocks noChangeAspect="1" noChangeArrowheads="1"/>
            </p:cNvPicPr>
            <p:nvPr/>
          </p:nvPicPr>
          <p:blipFill>
            <a:blip r:embed="rId4"/>
            <a:srcRect/>
            <a:stretch>
              <a:fillRect/>
            </a:stretch>
          </p:blipFill>
          <p:spPr bwMode="auto">
            <a:xfrm>
              <a:off x="3969" y="1370"/>
              <a:ext cx="1280" cy="1860"/>
            </a:xfrm>
            <a:prstGeom prst="rect">
              <a:avLst/>
            </a:prstGeom>
            <a:noFill/>
            <a:ln w="9525">
              <a:noFill/>
              <a:miter lim="800000"/>
              <a:headEnd/>
              <a:tailEnd/>
            </a:ln>
          </p:spPr>
        </p:pic>
        <p:sp>
          <p:nvSpPr>
            <p:cNvPr id="8199" name="Text Box 14"/>
            <p:cNvSpPr txBox="1">
              <a:spLocks noChangeArrowheads="1"/>
            </p:cNvSpPr>
            <p:nvPr/>
          </p:nvSpPr>
          <p:spPr bwMode="auto">
            <a:xfrm>
              <a:off x="3878" y="3249"/>
              <a:ext cx="1342" cy="518"/>
            </a:xfrm>
            <a:prstGeom prst="rect">
              <a:avLst/>
            </a:prstGeom>
            <a:noFill/>
            <a:ln w="9525">
              <a:noFill/>
              <a:miter lim="800000"/>
              <a:headEnd/>
              <a:tailEnd/>
            </a:ln>
          </p:spPr>
          <p:txBody>
            <a:bodyPr wrap="none">
              <a:spAutoFit/>
            </a:bodyPr>
            <a:lstStyle/>
            <a:p>
              <a:pPr algn="ctr"/>
              <a:r>
                <a:rPr lang="en-US" sz="2400" b="1"/>
                <a:t>Central Coordinator </a:t>
              </a:r>
            </a:p>
            <a:p>
              <a:pPr algn="ctr"/>
              <a:r>
                <a:rPr lang="en-US" sz="2400" b="1"/>
                <a:t>Antoine Van Proeyen  </a:t>
              </a:r>
              <a:endParaRPr lang="it-IT" sz="2400" b="1"/>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3"/>
          <p:cNvSpPr>
            <a:spLocks noChangeArrowheads="1"/>
          </p:cNvSpPr>
          <p:nvPr/>
        </p:nvSpPr>
        <p:spPr bwMode="auto">
          <a:xfrm>
            <a:off x="1116013" y="981075"/>
            <a:ext cx="5099050" cy="915988"/>
          </a:xfrm>
          <a:prstGeom prst="rect">
            <a:avLst/>
          </a:prstGeom>
          <a:noFill/>
          <a:ln w="9525">
            <a:noFill/>
            <a:miter lim="800000"/>
            <a:headEnd/>
            <a:tailEnd/>
          </a:ln>
        </p:spPr>
        <p:txBody>
          <a:bodyPr wrap="none" anchor="ctr">
            <a:spAutoFit/>
          </a:bodyPr>
          <a:lstStyle/>
          <a:p>
            <a:pPr algn="ctr"/>
            <a:r>
              <a:rPr lang="it-IT" sz="1800" b="1" i="1">
                <a:latin typeface="Arial" charset="0"/>
              </a:rPr>
              <a:t>Physics Across the Present Energy Frontier: </a:t>
            </a:r>
            <a:endParaRPr lang="it-IT" sz="1800" b="1">
              <a:latin typeface="Arial" charset="0"/>
            </a:endParaRPr>
          </a:p>
          <a:p>
            <a:pPr algn="ctr" eaLnBrk="0" hangingPunct="0"/>
            <a:r>
              <a:rPr lang="it-IT" sz="1800" b="1" i="1">
                <a:latin typeface="Arial" charset="0"/>
              </a:rPr>
              <a:t>Probing the Origin of Mass</a:t>
            </a:r>
            <a:endParaRPr lang="it-IT" sz="1800" b="1">
              <a:latin typeface="Arial" charset="0"/>
            </a:endParaRPr>
          </a:p>
          <a:p>
            <a:pPr algn="ctr" eaLnBrk="0" hangingPunct="0"/>
            <a:r>
              <a:rPr lang="en-US" sz="1800">
                <a:latin typeface="Arial" charset="0"/>
              </a:rPr>
              <a:t>2000 - 2004</a:t>
            </a:r>
            <a:endParaRPr lang="it-IT" sz="1800">
              <a:latin typeface="Arial" charset="0"/>
            </a:endParaRPr>
          </a:p>
        </p:txBody>
      </p:sp>
      <p:sp>
        <p:nvSpPr>
          <p:cNvPr id="9219" name="Rectangle 16"/>
          <p:cNvSpPr>
            <a:spLocks noChangeArrowheads="1"/>
          </p:cNvSpPr>
          <p:nvPr/>
        </p:nvSpPr>
        <p:spPr bwMode="auto">
          <a:xfrm>
            <a:off x="179388" y="1628775"/>
            <a:ext cx="7129462" cy="4954588"/>
          </a:xfrm>
          <a:prstGeom prst="rect">
            <a:avLst/>
          </a:prstGeom>
          <a:noFill/>
          <a:ln w="9525">
            <a:noFill/>
            <a:miter lim="800000"/>
            <a:headEnd/>
            <a:tailEnd/>
          </a:ln>
        </p:spPr>
        <p:txBody>
          <a:bodyPr>
            <a:spAutoFit/>
          </a:bodyPr>
          <a:lstStyle/>
          <a:p>
            <a:pPr marL="342900" indent="-342900">
              <a:spcBef>
                <a:spcPct val="50000"/>
              </a:spcBef>
            </a:pPr>
            <a:endParaRPr lang="it-IT"/>
          </a:p>
          <a:p>
            <a:pPr marL="342900" indent="-342900">
              <a:spcBef>
                <a:spcPct val="50000"/>
              </a:spcBef>
              <a:buFontTx/>
              <a:buAutoNum type="arabicPeriod"/>
            </a:pPr>
            <a:r>
              <a:rPr lang="it-IT"/>
              <a:t>  </a:t>
            </a:r>
            <a:r>
              <a:rPr lang="it-IT" sz="1400">
                <a:latin typeface="Arial Unicode MS" pitchFamily="34" charset="-128"/>
              </a:rPr>
              <a:t>Centre de PHysique Théorique, Ecole Polytechnique, FRANCE</a:t>
            </a:r>
          </a:p>
          <a:p>
            <a:pPr marL="342900" indent="-342900">
              <a:spcBef>
                <a:spcPct val="50000"/>
              </a:spcBef>
              <a:buFontTx/>
              <a:buAutoNum type="arabicPeriod"/>
            </a:pPr>
            <a:r>
              <a:rPr lang="it-IT" sz="1400">
                <a:latin typeface="Arial Unicode MS" pitchFamily="34" charset="-128"/>
              </a:rPr>
              <a:t> Service de Physique Théorique, Centre d'Etudes de Saclay, FRANCE</a:t>
            </a:r>
          </a:p>
          <a:p>
            <a:pPr marL="342900" indent="-342900">
              <a:spcBef>
                <a:spcPct val="50000"/>
              </a:spcBef>
              <a:buFontTx/>
              <a:buAutoNum type="arabicPeriod"/>
            </a:pPr>
            <a:r>
              <a:rPr lang="it-IT" sz="1400">
                <a:latin typeface="Arial Unicode MS" pitchFamily="34" charset="-128"/>
              </a:rPr>
              <a:t> Physikaliches Institut, Universität Bonn, GERMANY</a:t>
            </a:r>
          </a:p>
          <a:p>
            <a:pPr marL="342900" indent="-342900">
              <a:spcBef>
                <a:spcPct val="50000"/>
              </a:spcBef>
              <a:buFontTx/>
              <a:buAutoNum type="arabicPeriod"/>
            </a:pPr>
            <a:r>
              <a:rPr lang="it-IT" sz="1400">
                <a:latin typeface="Arial Unicode MS" pitchFamily="34" charset="-128"/>
              </a:rPr>
              <a:t> Physics Division, School of Technology, Aristotle University of Thessaloniki, GREECE</a:t>
            </a:r>
          </a:p>
          <a:p>
            <a:pPr marL="342900" indent="-342900">
              <a:spcBef>
                <a:spcPct val="50000"/>
              </a:spcBef>
              <a:buFontTx/>
              <a:buAutoNum type="arabicPeriod"/>
            </a:pPr>
            <a:r>
              <a:rPr lang="it-IT" sz="1400">
                <a:latin typeface="Arial Unicode MS" pitchFamily="34" charset="-128"/>
              </a:rPr>
              <a:t> Istituto Nazionale di Fisica Nucleare, Padua, Pisa, Rome-1 and Rome-2, ITALY</a:t>
            </a:r>
          </a:p>
          <a:p>
            <a:pPr marL="342900" indent="-342900">
              <a:spcBef>
                <a:spcPct val="50000"/>
              </a:spcBef>
              <a:buFontTx/>
              <a:buAutoNum type="arabicPeriod"/>
            </a:pPr>
            <a:r>
              <a:rPr lang="it-IT" sz="1400">
                <a:latin typeface="Arial Unicode MS" pitchFamily="34" charset="-128"/>
              </a:rPr>
              <a:t>Scuola Internazionale Superiore di Studi Avanzati, Trieste, ITALY</a:t>
            </a:r>
          </a:p>
          <a:p>
            <a:pPr marL="342900" indent="-342900">
              <a:spcBef>
                <a:spcPct val="50000"/>
              </a:spcBef>
              <a:buFontTx/>
              <a:buAutoNum type="arabicPeriod"/>
            </a:pPr>
            <a:r>
              <a:rPr lang="it-IT" sz="1400">
                <a:latin typeface="Arial Unicode MS" pitchFamily="34" charset="-128"/>
              </a:rPr>
              <a:t>Centro de Física das Interacções Fundamentais, Departamento de Física, Lisbon, PORTUGAL</a:t>
            </a:r>
          </a:p>
          <a:p>
            <a:pPr marL="342900" indent="-342900">
              <a:spcBef>
                <a:spcPct val="50000"/>
              </a:spcBef>
              <a:buFontTx/>
              <a:buAutoNum type="arabicPeriod"/>
            </a:pPr>
            <a:r>
              <a:rPr lang="it-IT" sz="1400">
                <a:latin typeface="Arial Unicode MS" pitchFamily="34" charset="-128"/>
              </a:rPr>
              <a:t>Instituto de Física Teórica, Universidad Autónoma de Madrid, SPAIN</a:t>
            </a:r>
          </a:p>
          <a:p>
            <a:pPr marL="342900" indent="-342900">
              <a:spcBef>
                <a:spcPct val="50000"/>
              </a:spcBef>
              <a:buFontTx/>
              <a:buAutoNum type="arabicPeriod"/>
            </a:pPr>
            <a:r>
              <a:rPr lang="it-IT" sz="1400">
                <a:latin typeface="Arial Unicode MS" pitchFamily="34" charset="-128"/>
              </a:rPr>
              <a:t>Astroparticle and High Energy Group, Instituto de Fisica Corpuscular, Universitat de Valencia, SPAIN</a:t>
            </a:r>
          </a:p>
          <a:p>
            <a:pPr marL="342900" indent="-342900">
              <a:spcBef>
                <a:spcPct val="50000"/>
              </a:spcBef>
              <a:buFontTx/>
              <a:buAutoNum type="arabicPeriod"/>
            </a:pPr>
            <a:r>
              <a:rPr lang="it-IT" sz="1400">
                <a:latin typeface="Arial Unicode MS" pitchFamily="34" charset="-128"/>
              </a:rPr>
              <a:t>Department of Physics, Theoretical Physics, University of Oxford, UNITED KINGDOM</a:t>
            </a:r>
          </a:p>
          <a:p>
            <a:pPr marL="342900" indent="-342900">
              <a:spcBef>
                <a:spcPct val="50000"/>
              </a:spcBef>
              <a:buFontTx/>
              <a:buAutoNum type="arabicPeriod"/>
            </a:pPr>
            <a:r>
              <a:rPr lang="it-IT" sz="1400">
                <a:latin typeface="Arial Unicode MS" pitchFamily="34" charset="-128"/>
              </a:rPr>
              <a:t>Uniwersytet Warszawski, POLAND</a:t>
            </a:r>
          </a:p>
          <a:p>
            <a:pPr marL="342900" indent="-342900">
              <a:spcBef>
                <a:spcPct val="50000"/>
              </a:spcBef>
              <a:buFontTx/>
              <a:buAutoNum type="arabicPeriod"/>
            </a:pPr>
            <a:r>
              <a:rPr lang="it-IT" sz="1400">
                <a:latin typeface="Arial Unicode MS" pitchFamily="34" charset="-128"/>
              </a:rPr>
              <a:t>Theory Division , CERN, SWITZERLAND</a:t>
            </a:r>
          </a:p>
        </p:txBody>
      </p:sp>
      <p:grpSp>
        <p:nvGrpSpPr>
          <p:cNvPr id="9220" name="Group 20"/>
          <p:cNvGrpSpPr>
            <a:grpSpLocks/>
          </p:cNvGrpSpPr>
          <p:nvPr/>
        </p:nvGrpSpPr>
        <p:grpSpPr bwMode="auto">
          <a:xfrm>
            <a:off x="250825" y="260350"/>
            <a:ext cx="6694488" cy="695325"/>
            <a:chOff x="930" y="618"/>
            <a:chExt cx="4217" cy="438"/>
          </a:xfrm>
        </p:grpSpPr>
        <p:pic>
          <p:nvPicPr>
            <p:cNvPr id="9223" name="Picture 21" descr="IHPlogo"/>
            <p:cNvPicPr>
              <a:picLocks noChangeAspect="1" noChangeArrowheads="1"/>
            </p:cNvPicPr>
            <p:nvPr/>
          </p:nvPicPr>
          <p:blipFill>
            <a:blip r:embed="rId2"/>
            <a:srcRect/>
            <a:stretch>
              <a:fillRect/>
            </a:stretch>
          </p:blipFill>
          <p:spPr bwMode="auto">
            <a:xfrm>
              <a:off x="1565" y="618"/>
              <a:ext cx="3582" cy="438"/>
            </a:xfrm>
            <a:prstGeom prst="rect">
              <a:avLst/>
            </a:prstGeom>
            <a:noFill/>
            <a:ln w="9525">
              <a:noFill/>
              <a:miter lim="800000"/>
              <a:headEnd/>
              <a:tailEnd/>
            </a:ln>
          </p:spPr>
        </p:pic>
        <p:pic>
          <p:nvPicPr>
            <p:cNvPr id="9224" name="Picture 22" descr="face"/>
            <p:cNvPicPr>
              <a:picLocks noChangeAspect="1" noChangeArrowheads="1"/>
            </p:cNvPicPr>
            <p:nvPr/>
          </p:nvPicPr>
          <p:blipFill>
            <a:blip r:embed="rId3"/>
            <a:srcRect/>
            <a:stretch>
              <a:fillRect/>
            </a:stretch>
          </p:blipFill>
          <p:spPr bwMode="auto">
            <a:xfrm>
              <a:off x="930" y="618"/>
              <a:ext cx="636" cy="438"/>
            </a:xfrm>
            <a:prstGeom prst="rect">
              <a:avLst/>
            </a:prstGeom>
            <a:noFill/>
            <a:ln w="9525">
              <a:noFill/>
              <a:miter lim="800000"/>
              <a:headEnd/>
              <a:tailEnd/>
            </a:ln>
          </p:spPr>
        </p:pic>
      </p:grpSp>
      <p:pic>
        <p:nvPicPr>
          <p:cNvPr id="9221" name="Picture 24" descr="HPIM6986"/>
          <p:cNvPicPr>
            <a:picLocks noChangeAspect="1" noChangeArrowheads="1"/>
          </p:cNvPicPr>
          <p:nvPr/>
        </p:nvPicPr>
        <p:blipFill>
          <a:blip r:embed="rId4"/>
          <a:srcRect/>
          <a:stretch>
            <a:fillRect/>
          </a:stretch>
        </p:blipFill>
        <p:spPr bwMode="auto">
          <a:xfrm>
            <a:off x="6227763" y="188913"/>
            <a:ext cx="2743200" cy="2049462"/>
          </a:xfrm>
          <a:prstGeom prst="rect">
            <a:avLst/>
          </a:prstGeom>
          <a:noFill/>
          <a:ln w="9525">
            <a:noFill/>
            <a:miter lim="800000"/>
            <a:headEnd/>
            <a:tailEnd/>
          </a:ln>
        </p:spPr>
      </p:pic>
      <p:sp>
        <p:nvSpPr>
          <p:cNvPr id="9222" name="Text Box 25"/>
          <p:cNvSpPr txBox="1">
            <a:spLocks noChangeArrowheads="1"/>
          </p:cNvSpPr>
          <p:nvPr/>
        </p:nvSpPr>
        <p:spPr bwMode="auto">
          <a:xfrm>
            <a:off x="6732588" y="2276475"/>
            <a:ext cx="2087562" cy="703263"/>
          </a:xfrm>
          <a:prstGeom prst="rect">
            <a:avLst/>
          </a:prstGeom>
          <a:noFill/>
          <a:ln w="9525">
            <a:noFill/>
            <a:miter lim="800000"/>
            <a:headEnd/>
            <a:tailEnd/>
          </a:ln>
        </p:spPr>
        <p:txBody>
          <a:bodyPr>
            <a:spAutoFit/>
          </a:bodyPr>
          <a:lstStyle/>
          <a:p>
            <a:pPr algn="ctr">
              <a:spcBef>
                <a:spcPct val="50000"/>
              </a:spcBef>
            </a:pPr>
            <a:r>
              <a:rPr lang="en-US" sz="1600">
                <a:solidFill>
                  <a:srgbClr val="FF3300"/>
                </a:solidFill>
                <a:latin typeface="Arial Unicode MS" pitchFamily="34" charset="-128"/>
              </a:rPr>
              <a:t>Central Coordinator </a:t>
            </a:r>
          </a:p>
          <a:p>
            <a:pPr algn="ctr">
              <a:spcBef>
                <a:spcPct val="50000"/>
              </a:spcBef>
            </a:pPr>
            <a:r>
              <a:rPr lang="en-US" sz="1600">
                <a:solidFill>
                  <a:srgbClr val="FF3300"/>
                </a:solidFill>
                <a:latin typeface="Arial Unicode MS" pitchFamily="34" charset="-128"/>
              </a:rPr>
              <a:t> Ignatios Antoniadis</a:t>
            </a:r>
            <a:endParaRPr lang="it-IT" sz="1600">
              <a:solidFill>
                <a:srgbClr val="FF3300"/>
              </a:solidFill>
              <a:latin typeface="Arial Unicode MS" pitchFamily="34" charset="-12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275</TotalTime>
  <Words>1336</Words>
  <Application>Microsoft Office PowerPoint</Application>
  <PresentationFormat>Экран (4:3)</PresentationFormat>
  <Paragraphs>164</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Городская</vt:lpstr>
      <vt:lpstr>EU-Russia@Dubna Round Tables</vt:lpstr>
      <vt:lpstr>Five Previous Events</vt:lpstr>
      <vt:lpstr>The Round Table WHAT NEXT</vt:lpstr>
      <vt:lpstr>To have a “NEXT” some conditions have to be satisfied:</vt:lpstr>
      <vt:lpstr>In previous Frame Plans we had the Networks</vt:lpstr>
      <vt:lpstr>Some Theoretical Networks in Previous EU - Frame Plans</vt:lpstr>
      <vt:lpstr>TMR project ERBFMRXCT96-0045 Quantum aspects of gauge theories, supersymmetry and unification 1996 – 2000</vt:lpstr>
      <vt:lpstr>Слайд 8</vt:lpstr>
      <vt:lpstr>Слайд 9</vt:lpstr>
      <vt:lpstr>The Theoretical Network in the  6th Frame Plan</vt:lpstr>
      <vt:lpstr>Слайд 11</vt:lpstr>
      <vt:lpstr>Слайд 12</vt:lpstr>
      <vt:lpstr>Слайд 13</vt:lpstr>
      <vt:lpstr>The TMR Winter School in Torino, year 2000, had about 200 participants</vt:lpstr>
      <vt:lpstr>Ideas about EU – Russia MegaNetworks</vt:lpstr>
      <vt:lpstr>THREE PRELIMINARY PROPOSALS</vt:lpstr>
      <vt:lpstr>More details you find in the distributed document</vt:lpstr>
    </vt:vector>
  </TitlesOfParts>
  <Company>AMBMOSC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pietro.fre</dc:creator>
  <cp:lastModifiedBy>as</cp:lastModifiedBy>
  <cp:revision>26</cp:revision>
  <dcterms:created xsi:type="dcterms:W3CDTF">2014-02-28T11:39:13Z</dcterms:created>
  <dcterms:modified xsi:type="dcterms:W3CDTF">2014-03-02T13:39:07Z</dcterms:modified>
</cp:coreProperties>
</file>